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56" r:id="rId2"/>
    <p:sldId id="259" r:id="rId3"/>
    <p:sldId id="262" r:id="rId4"/>
    <p:sldId id="358" r:id="rId5"/>
    <p:sldId id="346" r:id="rId6"/>
    <p:sldId id="347" r:id="rId7"/>
    <p:sldId id="348" r:id="rId8"/>
    <p:sldId id="349" r:id="rId9"/>
    <p:sldId id="350" r:id="rId10"/>
    <p:sldId id="351" r:id="rId11"/>
    <p:sldId id="352" r:id="rId12"/>
    <p:sldId id="353" r:id="rId13"/>
    <p:sldId id="332" r:id="rId14"/>
    <p:sldId id="354" r:id="rId15"/>
    <p:sldId id="355" r:id="rId16"/>
    <p:sldId id="341" r:id="rId17"/>
    <p:sldId id="356" r:id="rId18"/>
    <p:sldId id="357" r:id="rId19"/>
    <p:sldId id="362" r:id="rId20"/>
    <p:sldId id="373" r:id="rId21"/>
    <p:sldId id="374" r:id="rId22"/>
    <p:sldId id="375" r:id="rId23"/>
    <p:sldId id="376" r:id="rId24"/>
    <p:sldId id="371" r:id="rId25"/>
    <p:sldId id="331" r:id="rId26"/>
    <p:sldId id="333" r:id="rId27"/>
    <p:sldId id="334" r:id="rId28"/>
    <p:sldId id="335" r:id="rId29"/>
    <p:sldId id="336" r:id="rId30"/>
    <p:sldId id="337" r:id="rId31"/>
    <p:sldId id="338" r:id="rId32"/>
    <p:sldId id="339" r:id="rId33"/>
    <p:sldId id="340" r:id="rId34"/>
    <p:sldId id="345" r:id="rId35"/>
    <p:sldId id="344" r:id="rId36"/>
    <p:sldId id="377" r:id="rId37"/>
    <p:sldId id="363" r:id="rId38"/>
    <p:sldId id="378" r:id="rId39"/>
    <p:sldId id="364" r:id="rId40"/>
    <p:sldId id="365" r:id="rId41"/>
    <p:sldId id="372" r:id="rId42"/>
    <p:sldId id="359" r:id="rId43"/>
    <p:sldId id="367" r:id="rId44"/>
    <p:sldId id="366" r:id="rId45"/>
    <p:sldId id="368" r:id="rId46"/>
    <p:sldId id="369" r:id="rId47"/>
    <p:sldId id="360" r:id="rId48"/>
    <p:sldId id="321" r:id="rId49"/>
    <p:sldId id="361" r:id="rId50"/>
    <p:sldId id="322" r:id="rId51"/>
    <p:sldId id="342" r:id="rId52"/>
    <p:sldId id="343" r:id="rId53"/>
    <p:sldId id="303" r:id="rId54"/>
    <p:sldId id="323" r:id="rId55"/>
    <p:sldId id="304" r:id="rId56"/>
    <p:sldId id="324" r:id="rId57"/>
    <p:sldId id="325" r:id="rId58"/>
    <p:sldId id="326" r:id="rId59"/>
    <p:sldId id="327" r:id="rId60"/>
    <p:sldId id="294" r:id="rId61"/>
    <p:sldId id="328" r:id="rId62"/>
    <p:sldId id="329" r:id="rId63"/>
    <p:sldId id="330" r:id="rId64"/>
    <p:sldId id="268" r:id="rId65"/>
    <p:sldId id="379"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9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JW"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996600"/>
    <a:srgbClr val="36847B"/>
    <a:srgbClr val="993300"/>
    <a:srgbClr val="B2B2B2"/>
    <a:srgbClr val="4D4D4D"/>
    <a:srgbClr val="333333"/>
    <a:srgbClr val="777777"/>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114" d="100"/>
          <a:sy n="114" d="100"/>
        </p:scale>
        <p:origin x="630" y="108"/>
      </p:cViewPr>
      <p:guideLst>
        <p:guide orient="horz" pos="2160"/>
        <p:guide pos="3900"/>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7T10:12:40.352"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7T10:12:40.352"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9.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F17A483-ECC4-4964-8BC3-1F840BD17D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15CDE80-5227-4D64-B1BA-CC1CA4B1D4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AAA0D4-1C87-44BD-8A25-3CA44FEC26A8}" type="datetimeFigureOut">
              <a:rPr lang="zh-CN" altLang="en-US" smtClean="0"/>
              <a:t>2019/7/18</a:t>
            </a:fld>
            <a:endParaRPr lang="zh-CN" altLang="en-US"/>
          </a:p>
        </p:txBody>
      </p:sp>
      <p:sp>
        <p:nvSpPr>
          <p:cNvPr id="4" name="页脚占位符 3">
            <a:extLst>
              <a:ext uri="{FF2B5EF4-FFF2-40B4-BE49-F238E27FC236}">
                <a16:creationId xmlns:a16="http://schemas.microsoft.com/office/drawing/2014/main" id="{8F9B5DA1-28C2-4DC0-A28B-0F9CAE52CD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BFF69C3-653B-4EA4-9B78-91535E6ACD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B53E29-A3D0-4053-AF89-56CE9D089751}" type="slidenum">
              <a:rPr lang="zh-CN" altLang="en-US" smtClean="0"/>
              <a:t>‹#›</a:t>
            </a:fld>
            <a:endParaRPr lang="zh-CN" altLang="en-US"/>
          </a:p>
        </p:txBody>
      </p:sp>
    </p:spTree>
    <p:extLst>
      <p:ext uri="{BB962C8B-B14F-4D97-AF65-F5344CB8AC3E}">
        <p14:creationId xmlns:p14="http://schemas.microsoft.com/office/powerpoint/2010/main" val="373369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5D3A80-E1CF-4125-85C8-A52B937FBEEE}"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97FE-5169-4D9F-BC10-936C19AC15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b="9944"/>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b="9944"/>
          <a:stretch>
            <a:fillRect/>
          </a:stretch>
        </p:blipFill>
        <p:spPr>
          <a:xfrm>
            <a:off x="0" y="-1"/>
            <a:ext cx="12192000" cy="6858001"/>
          </a:xfrm>
          <a:prstGeom prst="rect">
            <a:avLst/>
          </a:prstGeom>
        </p:spPr>
      </p:pic>
      <p:sp>
        <p:nvSpPr>
          <p:cNvPr id="7" name="矩形 6"/>
          <p:cNvSpPr/>
          <p:nvPr userDrawn="1"/>
        </p:nvSpPr>
        <p:spPr>
          <a:xfrm>
            <a:off x="0" y="744644"/>
            <a:ext cx="12192000" cy="611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051F9B8-5104-4A33-9D43-D800683C17C2}" type="datetimeFigureOut">
              <a:rPr lang="zh-CN" altLang="en-US" smtClean="0"/>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CA3881-B88E-4BAD-A8C9-2F4FBB01CFD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1F9B8-5104-4A33-9D43-D800683C17C2}" type="datetimeFigureOut">
              <a:rPr lang="zh-CN" altLang="en-US" smtClean="0"/>
              <a:t>2019/7/18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3881-B88E-4BAD-A8C9-2F4FBB01CFD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7" Type="http://schemas.openxmlformats.org/officeDocument/2006/relationships/image" Target="../media/image34.png"/><Relationship Id="rId12" Type="http://schemas.openxmlformats.org/officeDocument/2006/relationships/image" Target="../media/image29.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image" Target="../media/image32.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7"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s>
</file>

<file path=ppt/slides/_rels/slide14.xml.rels><?xml version="1.0" encoding="UTF-8" standalone="yes"?>
<Relationships xmlns="http://schemas.openxmlformats.org/package/2006/relationships"><Relationship Id="rId21" Type="http://schemas.openxmlformats.org/officeDocument/2006/relationships/image" Target="../media/image68.png"/><Relationship Id="rId20" Type="http://schemas.openxmlformats.org/officeDocument/2006/relationships/image" Target="../media/image67.png"/><Relationship Id="rId1" Type="http://schemas.openxmlformats.org/officeDocument/2006/relationships/slideLayout" Target="../slideLayouts/slideLayout2.xml"/><Relationship Id="rId24" Type="http://schemas.openxmlformats.org/officeDocument/2006/relationships/image" Target="../media/image86.png"/><Relationship Id="rId23" Type="http://schemas.openxmlformats.org/officeDocument/2006/relationships/image" Target="../media/image4.png"/><Relationship Id="rId19" Type="http://schemas.openxmlformats.org/officeDocument/2006/relationships/image" Target="../media/image66.png"/><Relationship Id="rId22"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9.png"/><Relationship Id="rId12" Type="http://schemas.openxmlformats.org/officeDocument/2006/relationships/image" Target="../media/image8.png"/><Relationship Id="rId17" Type="http://schemas.openxmlformats.org/officeDocument/2006/relationships/image" Target="../media/image88.png"/><Relationship Id="rId16" Type="http://schemas.openxmlformats.org/officeDocument/2006/relationships/image" Target="../media/image87.png"/><Relationship Id="rId1"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7.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5.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8.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50.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52.wmf"/><Relationship Id="rId4" Type="http://schemas.openxmlformats.org/officeDocument/2006/relationships/oleObject" Target="../embeddings/oleObject10.bin"/><Relationship Id="rId9" Type="http://schemas.openxmlformats.org/officeDocument/2006/relationships/image" Target="../media/image54.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1.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53.wmf"/><Relationship Id="rId4" Type="http://schemas.openxmlformats.org/officeDocument/2006/relationships/oleObject" Target="../embeddings/oleObject13.bin"/><Relationship Id="rId9" Type="http://schemas.openxmlformats.org/officeDocument/2006/relationships/image" Target="../media/image56.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2.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53.wmf"/><Relationship Id="rId4" Type="http://schemas.openxmlformats.org/officeDocument/2006/relationships/oleObject" Target="../embeddings/oleObject16.bin"/><Relationship Id="rId9" Type="http://schemas.openxmlformats.org/officeDocument/2006/relationships/image" Target="../media/image48.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8.wmf"/><Relationship Id="rId5" Type="http://schemas.openxmlformats.org/officeDocument/2006/relationships/oleObject" Target="../embeddings/oleObject19.bin"/><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4359" y="1063131"/>
            <a:ext cx="10850245" cy="2002856"/>
          </a:xfrm>
          <a:prstGeom prst="rect">
            <a:avLst/>
          </a:prstGeom>
          <a:noFill/>
        </p:spPr>
        <p:txBody>
          <a:bodyPr wrap="square" rtlCol="0">
            <a:spAutoFit/>
          </a:bodyPr>
          <a:lstStyle/>
          <a:p>
            <a:pPr algn="ctr">
              <a:lnSpc>
                <a:spcPct val="150000"/>
              </a:lnSpc>
            </a:pPr>
            <a:r>
              <a:rPr lang="zh-CN" altLang="en-US" sz="4400" b="1" dirty="0">
                <a:solidFill>
                  <a:schemeClr val="bg1"/>
                </a:solidFill>
              </a:rPr>
              <a:t>基于有效特征探索和集成学习模型的赖氨酸丙二酰化位点分析与预测</a:t>
            </a:r>
          </a:p>
        </p:txBody>
      </p:sp>
      <p:sp>
        <p:nvSpPr>
          <p:cNvPr id="6" name="圆角矩形 5"/>
          <p:cNvSpPr/>
          <p:nvPr/>
        </p:nvSpPr>
        <p:spPr>
          <a:xfrm>
            <a:off x="739775" y="3335068"/>
            <a:ext cx="10711815" cy="59314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 name="矩形 7"/>
          <p:cNvSpPr/>
          <p:nvPr/>
        </p:nvSpPr>
        <p:spPr>
          <a:xfrm>
            <a:off x="732790" y="3338244"/>
            <a:ext cx="10711814" cy="646331"/>
          </a:xfrm>
          <a:prstGeom prst="rect">
            <a:avLst/>
          </a:prstGeom>
        </p:spPr>
        <p:txBody>
          <a:bodyPr wrap="square">
            <a:spAutoFit/>
          </a:bodyPr>
          <a:lstStyle/>
          <a:p>
            <a:pPr algn="ctr"/>
            <a:r>
              <a:rPr lang="en-US" altLang="zh-CN" b="1" dirty="0"/>
              <a:t>Computational analysis and prediction of lysine </a:t>
            </a:r>
            <a:r>
              <a:rPr lang="en-US" altLang="zh-CN" b="1" dirty="0" err="1"/>
              <a:t>malonylation</a:t>
            </a:r>
            <a:r>
              <a:rPr lang="en-US" altLang="zh-CN" b="1" dirty="0"/>
              <a:t> sites by exploiting informative features in an integrative machine-learning framework</a:t>
            </a:r>
            <a:r>
              <a:rPr lang="en-US" altLang="zh-CN" dirty="0"/>
              <a:t> </a:t>
            </a:r>
            <a:endParaRPr lang="en-US" altLang="zh-CN" dirty="0">
              <a:solidFill>
                <a:schemeClr val="accent6"/>
              </a:solidFill>
            </a:endParaRPr>
          </a:p>
        </p:txBody>
      </p:sp>
      <p:sp>
        <p:nvSpPr>
          <p:cNvPr id="11" name="文本框 10"/>
          <p:cNvSpPr txBox="1"/>
          <p:nvPr/>
        </p:nvSpPr>
        <p:spPr>
          <a:xfrm>
            <a:off x="7902168" y="4940419"/>
            <a:ext cx="3068671" cy="1015663"/>
          </a:xfrm>
          <a:prstGeom prst="rect">
            <a:avLst/>
          </a:prstGeom>
          <a:noFill/>
        </p:spPr>
        <p:txBody>
          <a:bodyPr wrap="square" rtlCol="0">
            <a:spAutoFit/>
          </a:bodyPr>
          <a:lstStyle/>
          <a:p>
            <a:pPr algn="ctr"/>
            <a:r>
              <a:rPr lang="zh-CN" altLang="en-US" sz="2000" dirty="0">
                <a:solidFill>
                  <a:schemeClr val="bg1"/>
                </a:solidFill>
              </a:rPr>
              <a:t>许峻玮、王鹤杰、李    琪</a:t>
            </a:r>
            <a:endParaRPr lang="en-US" altLang="zh-CN" sz="2000" dirty="0">
              <a:solidFill>
                <a:schemeClr val="bg1"/>
              </a:solidFill>
            </a:endParaRPr>
          </a:p>
          <a:p>
            <a:pPr algn="ctr"/>
            <a:endParaRPr lang="en-US" altLang="zh-CN" sz="2000" dirty="0">
              <a:solidFill>
                <a:schemeClr val="bg1"/>
              </a:solidFill>
            </a:endParaRPr>
          </a:p>
          <a:p>
            <a:pPr algn="ctr"/>
            <a:r>
              <a:rPr lang="en-US" altLang="zh-CN" sz="2000" dirty="0">
                <a:solidFill>
                  <a:schemeClr val="bg1"/>
                </a:solidFill>
              </a:rPr>
              <a:t>2019-07-05</a:t>
            </a:r>
            <a:endParaRPr lang="zh-CN" altLang="en-US" sz="2000" dirty="0">
              <a:solidFill>
                <a:schemeClr val="bg1"/>
              </a:solidFill>
            </a:endParaRPr>
          </a:p>
        </p:txBody>
      </p:sp>
      <p:cxnSp>
        <p:nvCxnSpPr>
          <p:cNvPr id="3" name="直接连接符 2"/>
          <p:cNvCxnSpPr/>
          <p:nvPr/>
        </p:nvCxnSpPr>
        <p:spPr>
          <a:xfrm flipV="1">
            <a:off x="213360" y="3648075"/>
            <a:ext cx="519430" cy="13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a:stCxn id="6" idx="3"/>
          </p:cNvCxnSpPr>
          <p:nvPr/>
        </p:nvCxnSpPr>
        <p:spPr>
          <a:xfrm>
            <a:off x="11451590" y="3631641"/>
            <a:ext cx="575945" cy="164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a:t>1-gram</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62F9C9-5673-4A34-9D16-4075E86606A3}"/>
                  </a:ext>
                </a:extLst>
              </p:cNvPr>
              <p:cNvSpPr/>
              <p:nvPr/>
            </p:nvSpPr>
            <p:spPr>
              <a:xfrm>
                <a:off x="5265619" y="2552227"/>
                <a:ext cx="4947301"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KGIYRHYMQKEIY</m:t>
                      </m:r>
                    </m:oMath>
                  </m:oMathPara>
                </a14:m>
                <a:endParaRPr/>
              </a:p>
            </p:txBody>
          </p:sp>
        </mc:Choice>
        <mc:Fallback xmlns="">
          <p:sp>
            <p:nvSpPr>
              <p:cNvPr id="6" name="矩形 5">
                <a:extLst>
                  <a:ext uri="{FF2B5EF4-FFF2-40B4-BE49-F238E27FC236}">
                    <a16:creationId xmlns:a16="http://schemas.microsoft.com/office/drawing/2014/main" id="{7562F9C9-5673-4A34-9D16-4075E86606A3}"/>
                  </a:ext>
                </a:extLst>
              </p:cNvPr>
              <p:cNvSpPr>
                <a:spLocks noRot="1" noChangeAspect="1" noMove="1" noResize="1" noEditPoints="1" noAdjustHandles="1" noChangeArrowheads="1" noChangeShapeType="1" noTextEdit="1"/>
              </p:cNvSpPr>
              <p:nvPr/>
            </p:nvSpPr>
            <p:spPr>
              <a:xfrm>
                <a:off x="5265619" y="2552227"/>
                <a:ext cx="4947301" cy="707886"/>
              </a:xfrm>
              <a:prstGeom prst="rect">
                <a:avLst/>
              </a:prstGeom>
              <a:blipFill>
                <a:blip r:embed="rId6"/>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CB6D163F-9C0F-48DD-8BC7-50E1E7620040}"/>
              </a:ext>
            </a:extLst>
          </p:cNvPr>
          <p:cNvSpPr/>
          <p:nvPr/>
        </p:nvSpPr>
        <p:spPr>
          <a:xfrm>
            <a:off x="1487309" y="1433875"/>
            <a:ext cx="7148230" cy="7189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a:cs typeface="Times New Roman" panose="02020603050405020304" pitchFamily="18" charset="0"/>
              </a:rPr>
              <a:t>用每个序列中的每种氨基酸的相对频率来表示。</a:t>
            </a:r>
            <a:endParaRPr lang="zh-CN" altLang="en-US" sz="2400" dirty="0"/>
          </a:p>
        </p:txBody>
      </p:sp>
      <p:sp>
        <p:nvSpPr>
          <p:cNvPr id="18" name="矩形 17">
            <a:extLst>
              <a:ext uri="{FF2B5EF4-FFF2-40B4-BE49-F238E27FC236}">
                <a16:creationId xmlns:a16="http://schemas.microsoft.com/office/drawing/2014/main" id="{5D7ECCE7-8A0D-4505-83B9-9A19539FDEB7}"/>
              </a:ext>
            </a:extLst>
          </p:cNvPr>
          <p:cNvSpPr/>
          <p:nvPr/>
        </p:nvSpPr>
        <p:spPr>
          <a:xfrm>
            <a:off x="967791" y="4959388"/>
            <a:ext cx="8086798" cy="718915"/>
          </a:xfrm>
          <a:prstGeom prst="rect">
            <a:avLst/>
          </a:prstGeom>
        </p:spPr>
        <p:txBody>
          <a:bodyPr wrap="square">
            <a:spAutoFit/>
          </a:bodyPr>
          <a:lstStyle/>
          <a:p>
            <a:pPr>
              <a:lnSpc>
                <a:spcPct val="200000"/>
              </a:lnSpc>
            </a:pPr>
            <a:r>
              <a:rPr lang="zh-CN" altLang="en-US" sz="2400" dirty="0"/>
              <a:t>如图所给出的氨基酸序列，以氨基酸</a:t>
            </a:r>
            <a:r>
              <a:rPr lang="en-US" altLang="zh-CN" sz="2400" dirty="0"/>
              <a:t>D</a:t>
            </a:r>
            <a:r>
              <a:rPr lang="zh-CN" altLang="en-US" sz="2400" dirty="0"/>
              <a:t>为例：</a:t>
            </a:r>
            <a:endParaRPr lang="en-US" altLang="zh-CN" sz="24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EDC7F-6A74-4551-BBFE-146990F5E819}"/>
                  </a:ext>
                </a:extLst>
              </p:cNvPr>
              <p:cNvSpPr txBox="1"/>
              <p:nvPr/>
            </p:nvSpPr>
            <p:spPr>
              <a:xfrm>
                <a:off x="7507593" y="5383699"/>
                <a:ext cx="258872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sz="2400" i="1" smtClean="0">
                          <a:latin typeface="Cambria Math" panose="02040503050406030204" pitchFamily="18" charset="0"/>
                        </a:rPr>
                        <m:t>𝑓</m:t>
                      </m:r>
                      <m:d>
                        <m:dPr>
                          <m:ctrlPr>
                            <a:rPr lang="pt-BR" altLang="zh-CN" sz="2400" i="1" smtClean="0">
                              <a:latin typeface="Cambria Math" panose="02040503050406030204" pitchFamily="18" charset="0"/>
                            </a:rPr>
                          </m:ctrlPr>
                        </m:dPr>
                        <m:e>
                          <m:r>
                            <a:rPr lang="en-US" altLang="zh-CN" sz="2400" b="0" i="1" smtClean="0">
                              <a:latin typeface="Cambria Math" panose="02040503050406030204" pitchFamily="18" charset="0"/>
                            </a:rPr>
                            <m:t>𝐷</m:t>
                          </m:r>
                        </m:e>
                      </m:d>
                      <m:r>
                        <a:rPr lang="pt-BR" altLang="zh-CN" sz="2400" i="1" smtClean="0">
                          <a:latin typeface="Cambria Math" panose="02040503050406030204" pitchFamily="18" charset="0"/>
                        </a:rPr>
                        <m:t>=</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25</m:t>
                          </m:r>
                        </m:den>
                      </m:f>
                      <m:r>
                        <a:rPr lang="en-US" altLang="zh-CN" sz="2400" b="0" i="1" smtClean="0">
                          <a:latin typeface="Cambria Math" panose="02040503050406030204" pitchFamily="18" charset="0"/>
                        </a:rPr>
                        <m:t> </m:t>
                      </m:r>
                      <m:r>
                        <a:rPr lang="en-US" altLang="zh-CN" sz="2400" i="1">
                          <a:latin typeface="Cambria Math" panose="02040503050406030204" pitchFamily="18" charset="0"/>
                        </a:rPr>
                        <m:t>=</m:t>
                      </m:r>
                      <m:r>
                        <a:rPr lang="en-US" altLang="zh-CN" sz="2400" b="0" i="0" smtClean="0">
                          <a:latin typeface="Cambria Math" panose="02040503050406030204" pitchFamily="18" charset="0"/>
                        </a:rPr>
                        <m:t>0.12</m:t>
                      </m:r>
                    </m:oMath>
                  </m:oMathPara>
                </a14:m>
                <a:endParaRPr lang="zh-CN" altLang="en-US" sz="2400" dirty="0"/>
              </a:p>
            </p:txBody>
          </p:sp>
        </mc:Choice>
        <mc:Fallback xmlns="">
          <p:sp>
            <p:nvSpPr>
              <p:cNvPr id="9" name="文本框 8">
                <a:extLst>
                  <a:ext uri="{FF2B5EF4-FFF2-40B4-BE49-F238E27FC236}">
                    <a16:creationId xmlns:a16="http://schemas.microsoft.com/office/drawing/2014/main" id="{B27EDC7F-6A74-4551-BBFE-146990F5E819}"/>
                  </a:ext>
                </a:extLst>
              </p:cNvPr>
              <p:cNvSpPr txBox="1">
                <a:spLocks noRot="1" noChangeAspect="1" noMove="1" noResize="1" noEditPoints="1" noAdjustHandles="1" noChangeArrowheads="1" noChangeShapeType="1" noTextEdit="1"/>
              </p:cNvSpPr>
              <p:nvPr/>
            </p:nvSpPr>
            <p:spPr>
              <a:xfrm>
                <a:off x="7507593" y="5383699"/>
                <a:ext cx="2588722" cy="69384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8CAE349-F264-4943-B354-5200E8DCC8B7}"/>
                  </a:ext>
                </a:extLst>
              </p:cNvPr>
              <p:cNvSpPr/>
              <p:nvPr/>
            </p:nvSpPr>
            <p:spPr>
              <a:xfrm>
                <a:off x="967791" y="2552030"/>
                <a:ext cx="479471"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D</m:t>
                      </m:r>
                    </m:oMath>
                  </m:oMathPara>
                </a14:m>
                <a:endParaRPr/>
              </a:p>
            </p:txBody>
          </p:sp>
        </mc:Choice>
        <mc:Fallback xmlns="">
          <p:sp>
            <p:nvSpPr>
              <p:cNvPr id="21" name="矩形 20">
                <a:extLst>
                  <a:ext uri="{FF2B5EF4-FFF2-40B4-BE49-F238E27FC236}">
                    <a16:creationId xmlns:a16="http://schemas.microsoft.com/office/drawing/2014/main" id="{38CAE349-F264-4943-B354-5200E8DCC8B7}"/>
                  </a:ext>
                </a:extLst>
              </p:cNvPr>
              <p:cNvSpPr>
                <a:spLocks noRot="1" noChangeAspect="1" noMove="1" noResize="1" noEditPoints="1" noAdjustHandles="1" noChangeArrowheads="1" noChangeShapeType="1" noTextEdit="1"/>
              </p:cNvSpPr>
              <p:nvPr/>
            </p:nvSpPr>
            <p:spPr>
              <a:xfrm>
                <a:off x="967791" y="2552030"/>
                <a:ext cx="479471" cy="70788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3B5F5D2B-A5CE-4148-8081-8869E7EC498A}"/>
                  </a:ext>
                </a:extLst>
              </p:cNvPr>
              <p:cNvSpPr/>
              <p:nvPr/>
            </p:nvSpPr>
            <p:spPr>
              <a:xfrm>
                <a:off x="1316059" y="2552030"/>
                <a:ext cx="2546193"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IESNLQY</m:t>
                      </m:r>
                    </m:oMath>
                  </m:oMathPara>
                </a14:m>
                <a:endParaRPr/>
              </a:p>
            </p:txBody>
          </p:sp>
        </mc:Choice>
        <mc:Fallback xmlns="">
          <p:sp>
            <p:nvSpPr>
              <p:cNvPr id="22" name="矩形 21">
                <a:extLst>
                  <a:ext uri="{FF2B5EF4-FFF2-40B4-BE49-F238E27FC236}">
                    <a16:creationId xmlns:a16="http://schemas.microsoft.com/office/drawing/2014/main" id="{3B5F5D2B-A5CE-4148-8081-8869E7EC498A}"/>
                  </a:ext>
                </a:extLst>
              </p:cNvPr>
              <p:cNvSpPr>
                <a:spLocks noRot="1" noChangeAspect="1" noMove="1" noResize="1" noEditPoints="1" noAdjustHandles="1" noChangeArrowheads="1" noChangeShapeType="1" noTextEdit="1"/>
              </p:cNvSpPr>
              <p:nvPr/>
            </p:nvSpPr>
            <p:spPr>
              <a:xfrm>
                <a:off x="1316059" y="2552030"/>
                <a:ext cx="2546193" cy="70788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5977920E-80C1-4A52-B7D6-A4E27402A328}"/>
                  </a:ext>
                </a:extLst>
              </p:cNvPr>
              <p:cNvSpPr/>
              <p:nvPr/>
            </p:nvSpPr>
            <p:spPr>
              <a:xfrm>
                <a:off x="3793159" y="2552030"/>
                <a:ext cx="479471"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D</m:t>
                      </m:r>
                    </m:oMath>
                  </m:oMathPara>
                </a14:m>
                <a:endParaRPr/>
              </a:p>
            </p:txBody>
          </p:sp>
        </mc:Choice>
        <mc:Fallback xmlns="">
          <p:sp>
            <p:nvSpPr>
              <p:cNvPr id="24" name="矩形 23">
                <a:extLst>
                  <a:ext uri="{FF2B5EF4-FFF2-40B4-BE49-F238E27FC236}">
                    <a16:creationId xmlns:a16="http://schemas.microsoft.com/office/drawing/2014/main" id="{5977920E-80C1-4A52-B7D6-A4E27402A328}"/>
                  </a:ext>
                </a:extLst>
              </p:cNvPr>
              <p:cNvSpPr>
                <a:spLocks noRot="1" noChangeAspect="1" noMove="1" noResize="1" noEditPoints="1" noAdjustHandles="1" noChangeArrowheads="1" noChangeShapeType="1" noTextEdit="1"/>
              </p:cNvSpPr>
              <p:nvPr/>
            </p:nvSpPr>
            <p:spPr>
              <a:xfrm>
                <a:off x="3793159" y="2552030"/>
                <a:ext cx="479471" cy="70788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871FBD8-80C2-460E-A245-35D8789D0C81}"/>
                  </a:ext>
                </a:extLst>
              </p:cNvPr>
              <p:cNvSpPr/>
              <p:nvPr/>
            </p:nvSpPr>
            <p:spPr>
              <a:xfrm>
                <a:off x="4185005" y="2552030"/>
                <a:ext cx="876419"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AG</m:t>
                      </m:r>
                    </m:oMath>
                  </m:oMathPara>
                </a14:m>
                <a:endParaRPr/>
              </a:p>
            </p:txBody>
          </p:sp>
        </mc:Choice>
        <mc:Fallback xmlns="">
          <p:sp>
            <p:nvSpPr>
              <p:cNvPr id="25" name="矩形 24">
                <a:extLst>
                  <a:ext uri="{FF2B5EF4-FFF2-40B4-BE49-F238E27FC236}">
                    <a16:creationId xmlns:a16="http://schemas.microsoft.com/office/drawing/2014/main" id="{E871FBD8-80C2-460E-A245-35D8789D0C81}"/>
                  </a:ext>
                </a:extLst>
              </p:cNvPr>
              <p:cNvSpPr>
                <a:spLocks noRot="1" noChangeAspect="1" noMove="1" noResize="1" noEditPoints="1" noAdjustHandles="1" noChangeArrowheads="1" noChangeShapeType="1" noTextEdit="1"/>
              </p:cNvSpPr>
              <p:nvPr/>
            </p:nvSpPr>
            <p:spPr>
              <a:xfrm>
                <a:off x="4185005" y="2552030"/>
                <a:ext cx="876419" cy="70788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846AE51-5541-428B-9CC0-D61613A550A4}"/>
                  </a:ext>
                </a:extLst>
              </p:cNvPr>
              <p:cNvSpPr/>
              <p:nvPr/>
            </p:nvSpPr>
            <p:spPr>
              <a:xfrm>
                <a:off x="4918136" y="2552030"/>
                <a:ext cx="479471"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spc="600" smtClean="0">
                          <a:solidFill>
                            <a:schemeClr val="tx1"/>
                          </a:solidFill>
                          <a:latin typeface="Cambria Math" panose="02040503050406030204" pitchFamily="18" charset="0"/>
                        </a:rPr>
                        <m:t>D</m:t>
                      </m:r>
                    </m:oMath>
                  </m:oMathPara>
                </a14:m>
                <a:endParaRPr/>
              </a:p>
            </p:txBody>
          </p:sp>
        </mc:Choice>
        <mc:Fallback xmlns="">
          <p:sp>
            <p:nvSpPr>
              <p:cNvPr id="32" name="矩形 31">
                <a:extLst>
                  <a:ext uri="{FF2B5EF4-FFF2-40B4-BE49-F238E27FC236}">
                    <a16:creationId xmlns:a16="http://schemas.microsoft.com/office/drawing/2014/main" id="{9846AE51-5541-428B-9CC0-D61613A550A4}"/>
                  </a:ext>
                </a:extLst>
              </p:cNvPr>
              <p:cNvSpPr>
                <a:spLocks noRot="1" noChangeAspect="1" noMove="1" noResize="1" noEditPoints="1" noAdjustHandles="1" noChangeArrowheads="1" noChangeShapeType="1" noTextEdit="1"/>
              </p:cNvSpPr>
              <p:nvPr/>
            </p:nvSpPr>
            <p:spPr>
              <a:xfrm>
                <a:off x="4918136" y="2552030"/>
                <a:ext cx="479471" cy="707886"/>
              </a:xfrm>
              <a:prstGeom prst="rect">
                <a:avLst/>
              </a:prstGeom>
              <a:blipFill>
                <a:blip r:embed="rId12"/>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D7903BE3-0708-4EE5-88F6-79943E0150F9}"/>
              </a:ext>
            </a:extLst>
          </p:cNvPr>
          <p:cNvCxnSpPr>
            <a:endCxn id="21" idx="2"/>
          </p:cNvCxnSpPr>
          <p:nvPr/>
        </p:nvCxnSpPr>
        <p:spPr>
          <a:xfrm flipV="1">
            <a:off x="1207526" y="3259916"/>
            <a:ext cx="1" cy="63622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0D895E03-BC6D-44AD-AC87-1FBA91777D23}"/>
              </a:ext>
            </a:extLst>
          </p:cNvPr>
          <p:cNvCxnSpPr/>
          <p:nvPr/>
        </p:nvCxnSpPr>
        <p:spPr>
          <a:xfrm flipV="1">
            <a:off x="5173899" y="3210263"/>
            <a:ext cx="1" cy="63622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812FE913-D1A3-4FBD-BCF8-CEDC09B85CA7}"/>
              </a:ext>
            </a:extLst>
          </p:cNvPr>
          <p:cNvCxnSpPr/>
          <p:nvPr/>
        </p:nvCxnSpPr>
        <p:spPr>
          <a:xfrm flipV="1">
            <a:off x="4054772" y="3210264"/>
            <a:ext cx="1" cy="63622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 name="左大括号 16">
            <a:extLst>
              <a:ext uri="{FF2B5EF4-FFF2-40B4-BE49-F238E27FC236}">
                <a16:creationId xmlns:a16="http://schemas.microsoft.com/office/drawing/2014/main" id="{0FA55FDC-7A17-485C-80AD-2E753DC23EE0}"/>
              </a:ext>
            </a:extLst>
          </p:cNvPr>
          <p:cNvSpPr/>
          <p:nvPr/>
        </p:nvSpPr>
        <p:spPr>
          <a:xfrm rot="16200000">
            <a:off x="5425852" y="-411131"/>
            <a:ext cx="333275" cy="9245128"/>
          </a:xfrm>
          <a:prstGeom prst="leftBrace">
            <a:avLst>
              <a:gd name="adj1" fmla="val 5605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502B5FC-B0D4-4F56-B807-491F010240F0}"/>
              </a:ext>
            </a:extLst>
          </p:cNvPr>
          <p:cNvSpPr/>
          <p:nvPr/>
        </p:nvSpPr>
        <p:spPr>
          <a:xfrm>
            <a:off x="4623214" y="4267476"/>
            <a:ext cx="2254256" cy="718915"/>
          </a:xfrm>
          <a:prstGeom prst="rect">
            <a:avLst/>
          </a:prstGeom>
        </p:spPr>
        <p:txBody>
          <a:bodyPr wrap="square">
            <a:spAutoFit/>
          </a:bodyPr>
          <a:lstStyle/>
          <a:p>
            <a:pPr>
              <a:lnSpc>
                <a:spcPct val="200000"/>
              </a:lnSpc>
            </a:pPr>
            <a:r>
              <a:rPr lang="zh-CN" altLang="en-US" sz="2400" dirty="0">
                <a:cs typeface="Times New Roman" panose="02020603050405020304" pitchFamily="18" charset="0"/>
              </a:rPr>
              <a:t>序列总长度</a:t>
            </a:r>
            <a:r>
              <a:rPr lang="en-US" altLang="zh-CN" sz="2400" dirty="0">
                <a:cs typeface="Times New Roman" panose="02020603050405020304" pitchFamily="18" charset="0"/>
              </a:rPr>
              <a:t>25</a:t>
            </a:r>
            <a:endParaRPr lang="zh-CN" altLang="en-US" sz="2400" dirty="0"/>
          </a:p>
        </p:txBody>
      </p:sp>
    </p:spTree>
    <p:extLst>
      <p:ext uri="{BB962C8B-B14F-4D97-AF65-F5344CB8AC3E}">
        <p14:creationId xmlns:p14="http://schemas.microsoft.com/office/powerpoint/2010/main" val="94394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iterate type="lt">
                                    <p:tmPct val="0"/>
                                  </p:iterate>
                                  <p:childTnLst>
                                    <p:animClr clrSpc="rgb" dir="cw">
                                      <p:cBhvr override="childStyle">
                                        <p:cTn id="6" dur="2000" fill="hold"/>
                                        <p:tgtEl>
                                          <p:spTgt spid="21"/>
                                        </p:tgtEl>
                                        <p:attrNameLst>
                                          <p:attrName>style.color</p:attrName>
                                        </p:attrNameLst>
                                      </p:cBhvr>
                                      <p:to>
                                        <a:srgbClr val="FF0000"/>
                                      </p:to>
                                    </p:animClr>
                                  </p:childTnLst>
                                </p:cTn>
                              </p:par>
                              <p:par>
                                <p:cTn id="7" presetID="3" presetClass="emph" presetSubtype="2" fill="hold" grpId="0" nodeType="withEffect">
                                  <p:stCondLst>
                                    <p:cond delay="0"/>
                                  </p:stCondLst>
                                  <p:iterate type="lt">
                                    <p:tmPct val="0"/>
                                  </p:iterate>
                                  <p:childTnLst>
                                    <p:animClr clrSpc="rgb" dir="cw">
                                      <p:cBhvr override="childStyle">
                                        <p:cTn id="8" dur="2000" fill="hold"/>
                                        <p:tgtEl>
                                          <p:spTgt spid="24"/>
                                        </p:tgtEl>
                                        <p:attrNameLst>
                                          <p:attrName>style.color</p:attrName>
                                        </p:attrNameLst>
                                      </p:cBhvr>
                                      <p:to>
                                        <a:srgbClr val="FF0000"/>
                                      </p:to>
                                    </p:animClr>
                                  </p:childTnLst>
                                </p:cTn>
                              </p:par>
                              <p:par>
                                <p:cTn id="9" presetID="3" presetClass="emph" presetSubtype="2" fill="hold" grpId="0" nodeType="withEffect">
                                  <p:stCondLst>
                                    <p:cond delay="0"/>
                                  </p:stCondLst>
                                  <p:iterate type="lt">
                                    <p:tmPct val="0"/>
                                  </p:iterate>
                                  <p:childTnLst>
                                    <p:animClr clrSpc="rgb" dir="cw">
                                      <p:cBhvr override="childStyle">
                                        <p:cTn id="10" dur="2000" fill="hold"/>
                                        <p:tgtEl>
                                          <p:spTgt spid="32"/>
                                        </p:tgtEl>
                                        <p:attrNameLst>
                                          <p:attrName>style.color</p:attrName>
                                        </p:attrNameLst>
                                      </p:cBhvr>
                                      <p:to>
                                        <a:srgbClr val="FF0000"/>
                                      </p:to>
                                    </p:animClr>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1000"/>
                                        <p:tgtEl>
                                          <p:spTgt spid="34"/>
                                        </p:tgtEl>
                                      </p:cBhvr>
                                    </p:animEffect>
                                    <p:anim calcmode="lin" valueType="num">
                                      <p:cBhvr>
                                        <p:cTn id="21" dur="1000" fill="hold"/>
                                        <p:tgtEl>
                                          <p:spTgt spid="34"/>
                                        </p:tgtEl>
                                        <p:attrNameLst>
                                          <p:attrName>ppt_x</p:attrName>
                                        </p:attrNameLst>
                                      </p:cBhvr>
                                      <p:tavLst>
                                        <p:tav tm="0">
                                          <p:val>
                                            <p:strVal val="#ppt_x"/>
                                          </p:val>
                                        </p:tav>
                                        <p:tav tm="100000">
                                          <p:val>
                                            <p:strVal val="#ppt_x"/>
                                          </p:val>
                                        </p:tav>
                                      </p:tavLst>
                                    </p:anim>
                                    <p:anim calcmode="lin" valueType="num">
                                      <p:cBhvr>
                                        <p:cTn id="22" dur="1000" fill="hold"/>
                                        <p:tgtEl>
                                          <p:spTgt spid="3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inVertical)">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P spid="32" grpId="0"/>
      <p:bldP spid="17" grpId="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a:t>2-gram</a:t>
            </a:r>
          </a:p>
        </p:txBody>
      </p:sp>
      <p:sp>
        <p:nvSpPr>
          <p:cNvPr id="20" name="矩形 19">
            <a:extLst>
              <a:ext uri="{FF2B5EF4-FFF2-40B4-BE49-F238E27FC236}">
                <a16:creationId xmlns:a16="http://schemas.microsoft.com/office/drawing/2014/main" id="{6808B477-7BDA-4A8C-B644-F8C9B226D358}"/>
              </a:ext>
            </a:extLst>
          </p:cNvPr>
          <p:cNvSpPr/>
          <p:nvPr/>
        </p:nvSpPr>
        <p:spPr>
          <a:xfrm>
            <a:off x="1209856" y="4156778"/>
            <a:ext cx="9670179" cy="2196242"/>
          </a:xfrm>
          <a:prstGeom prst="rect">
            <a:avLst/>
          </a:prstGeom>
        </p:spPr>
        <p:txBody>
          <a:bodyPr wrap="square">
            <a:spAutoFit/>
          </a:bodyPr>
          <a:lstStyle/>
          <a:p>
            <a:pPr indent="720000">
              <a:lnSpc>
                <a:spcPct val="200000"/>
              </a:lnSpc>
            </a:pPr>
            <a:r>
              <a:rPr lang="en-US" altLang="zh-CN" sz="2400" dirty="0" err="1">
                <a:cs typeface="Times New Roman" panose="02020603050405020304" pitchFamily="18" charset="0"/>
              </a:rPr>
              <a:t>N</a:t>
            </a:r>
            <a:r>
              <a:rPr lang="en-US" altLang="zh-CN" sz="2000" dirty="0" err="1">
                <a:cs typeface="Times New Roman" panose="02020603050405020304" pitchFamily="18" charset="0"/>
              </a:rPr>
              <a:t>rs</a:t>
            </a:r>
            <a:r>
              <a:rPr lang="zh-CN" altLang="en-US" sz="2400" dirty="0">
                <a:cs typeface="Times New Roman" panose="02020603050405020304" pitchFamily="18" charset="0"/>
              </a:rPr>
              <a:t>表示二肽</a:t>
            </a:r>
            <a:r>
              <a:rPr lang="en-US" altLang="zh-CN" sz="2400" dirty="0" err="1">
                <a:cs typeface="Times New Roman" panose="02020603050405020304" pitchFamily="18" charset="0"/>
              </a:rPr>
              <a:t>rs</a:t>
            </a:r>
            <a:r>
              <a:rPr lang="zh-CN" altLang="en-US" sz="2400" dirty="0">
                <a:cs typeface="Times New Roman" panose="02020603050405020304" pitchFamily="18" charset="0"/>
              </a:rPr>
              <a:t>的数量，</a:t>
            </a:r>
            <a:r>
              <a:rPr lang="en-US" altLang="zh-CN" sz="2400" dirty="0">
                <a:cs typeface="Times New Roman" panose="02020603050405020304" pitchFamily="18" charset="0"/>
              </a:rPr>
              <a:t>N</a:t>
            </a:r>
            <a:r>
              <a:rPr lang="zh-CN" altLang="en-US" sz="2400" dirty="0">
                <a:cs typeface="Times New Roman" panose="02020603050405020304" pitchFamily="18" charset="0"/>
              </a:rPr>
              <a:t>表示片段的长度，</a:t>
            </a:r>
            <a:r>
              <a:rPr lang="en-US" altLang="zh-CN" sz="2400" dirty="0">
                <a:cs typeface="Times New Roman" panose="02020603050405020304" pitchFamily="18" charset="0"/>
              </a:rPr>
              <a:t>N-1</a:t>
            </a:r>
            <a:r>
              <a:rPr lang="zh-CN" altLang="en-US" sz="2400" dirty="0">
                <a:cs typeface="Times New Roman" panose="02020603050405020304" pitchFamily="18" charset="0"/>
              </a:rPr>
              <a:t>表示已编码的片段中二肽的总数。</a:t>
            </a:r>
            <a:endParaRPr lang="en-US" altLang="zh-CN" sz="2400" dirty="0">
              <a:cs typeface="Times New Roman" panose="02020603050405020304" pitchFamily="18" charset="0"/>
            </a:endParaRPr>
          </a:p>
          <a:p>
            <a:pPr indent="720000">
              <a:lnSpc>
                <a:spcPct val="200000"/>
              </a:lnSpc>
            </a:pPr>
            <a:r>
              <a:rPr lang="zh-CN" altLang="en-US" sz="2400" dirty="0">
                <a:cs typeface="Times New Roman" panose="02020603050405020304" pitchFamily="18" charset="0"/>
              </a:rPr>
              <a:t>每个片段上获得一个</a:t>
            </a:r>
            <a:r>
              <a:rPr lang="en-US" altLang="zh-CN" sz="2400" dirty="0">
                <a:cs typeface="Times New Roman" panose="02020603050405020304" pitchFamily="18" charset="0"/>
              </a:rPr>
              <a:t>441</a:t>
            </a:r>
            <a:r>
              <a:rPr lang="zh-CN" altLang="en-US" sz="2400" dirty="0">
                <a:cs typeface="Times New Roman" panose="02020603050405020304" pitchFamily="18" charset="0"/>
              </a:rPr>
              <a:t>维的向量。</a:t>
            </a:r>
            <a:endParaRPr lang="zh-CN" altLang="en-US" sz="2400" dirty="0"/>
          </a:p>
        </p:txBody>
      </p:sp>
      <p:sp>
        <p:nvSpPr>
          <p:cNvPr id="23" name="矩形 22">
            <a:extLst>
              <a:ext uri="{FF2B5EF4-FFF2-40B4-BE49-F238E27FC236}">
                <a16:creationId xmlns:a16="http://schemas.microsoft.com/office/drawing/2014/main" id="{CB6D163F-9C0F-48DD-8BC7-50E1E7620040}"/>
              </a:ext>
            </a:extLst>
          </p:cNvPr>
          <p:cNvSpPr/>
          <p:nvPr/>
        </p:nvSpPr>
        <p:spPr>
          <a:xfrm>
            <a:off x="1478935" y="1650912"/>
            <a:ext cx="7824091" cy="7189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a:cs typeface="Times New Roman" panose="02020603050405020304" pitchFamily="18" charset="0"/>
              </a:rPr>
              <a:t>所有可能的二肽的相对频率：</a:t>
            </a:r>
            <a:endParaRPr lang="zh-CN" altLang="en-US" sz="24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B4F545D-1E7B-4698-8435-FB5373A16260}"/>
                  </a:ext>
                </a:extLst>
              </p:cNvPr>
              <p:cNvSpPr/>
              <p:nvPr/>
            </p:nvSpPr>
            <p:spPr>
              <a:xfrm>
                <a:off x="2035939" y="2803573"/>
                <a:ext cx="4661148"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𝑟</m:t>
                          </m:r>
                          <m:r>
                            <a:rPr lang="zh-CN" altLang="en-US" sz="2400" i="0">
                              <a:latin typeface="Cambria Math" panose="02040503050406030204" pitchFamily="18" charset="0"/>
                            </a:rPr>
                            <m:t>, </m:t>
                          </m:r>
                          <m:r>
                            <a:rPr lang="zh-CN" altLang="en-US" sz="2400" i="1">
                              <a:latin typeface="Cambria Math" panose="02040503050406030204" pitchFamily="18" charset="0"/>
                            </a:rPr>
                            <m:t>𝑠</m:t>
                          </m:r>
                        </m:e>
                      </m:d>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1">
                                  <a:latin typeface="Cambria Math" panose="02040503050406030204" pitchFamily="18" charset="0"/>
                                </a:rPr>
                                <m:t>𝑟𝑠</m:t>
                              </m:r>
                            </m:sub>
                          </m:sSub>
                        </m:num>
                        <m:den>
                          <m:r>
                            <a:rPr lang="zh-CN" altLang="en-US" sz="2400" i="1">
                              <a:latin typeface="Cambria Math" panose="02040503050406030204" pitchFamily="18" charset="0"/>
                            </a:rPr>
                            <m:t>𝑁</m:t>
                          </m:r>
                          <m:r>
                            <a:rPr lang="zh-CN" altLang="en-US" sz="2400" i="0">
                              <a:latin typeface="Cambria Math" panose="02040503050406030204" pitchFamily="18" charset="0"/>
                            </a:rPr>
                            <m:t>−1</m:t>
                          </m:r>
                        </m:den>
                      </m:f>
                      <m:r>
                        <a:rPr lang="zh-CN" altLang="en-US" sz="2400" i="0">
                          <a:latin typeface="Cambria Math" panose="02040503050406030204" pitchFamily="18" charset="0"/>
                        </a:rPr>
                        <m:t>  </m:t>
                      </m:r>
                      <m:r>
                        <a:rPr lang="zh-CN" altLang="en-US" sz="2400" i="1">
                          <a:latin typeface="Cambria Math" panose="02040503050406030204" pitchFamily="18" charset="0"/>
                        </a:rPr>
                        <m:t>𝑟</m:t>
                      </m:r>
                      <m:r>
                        <a:rPr lang="zh-CN" altLang="en-US" sz="2400" i="0">
                          <a:latin typeface="Cambria Math" panose="02040503050406030204" pitchFamily="18" charset="0"/>
                        </a:rPr>
                        <m:t>,</m:t>
                      </m:r>
                      <m:r>
                        <a:rPr lang="zh-CN" altLang="en-US" sz="2400" i="1">
                          <a:latin typeface="Cambria Math" panose="02040503050406030204" pitchFamily="18" charset="0"/>
                        </a:rPr>
                        <m:t>𝑠</m:t>
                      </m:r>
                      <m:r>
                        <a:rPr lang="zh-CN" altLang="en-US" sz="2400" i="0">
                          <a:latin typeface="Cambria Math" panose="02040503050406030204" pitchFamily="18" charset="0"/>
                        </a:rPr>
                        <m:t>=1, 2,…, 21 </m:t>
                      </m:r>
                    </m:oMath>
                  </m:oMathPara>
                </a14:m>
                <a:endParaRPr lang="zh-CN" altLang="en-US" sz="2400" dirty="0"/>
              </a:p>
            </p:txBody>
          </p:sp>
        </mc:Choice>
        <mc:Fallback xmlns="">
          <p:sp>
            <p:nvSpPr>
              <p:cNvPr id="2" name="矩形 1">
                <a:extLst>
                  <a:ext uri="{FF2B5EF4-FFF2-40B4-BE49-F238E27FC236}">
                    <a16:creationId xmlns:a16="http://schemas.microsoft.com/office/drawing/2014/main" id="{AB4F545D-1E7B-4698-8435-FB5373A16260}"/>
                  </a:ext>
                </a:extLst>
              </p:cNvPr>
              <p:cNvSpPr>
                <a:spLocks noRot="1" noChangeAspect="1" noMove="1" noResize="1" noEditPoints="1" noAdjustHandles="1" noChangeArrowheads="1" noChangeShapeType="1" noTextEdit="1"/>
              </p:cNvSpPr>
              <p:nvPr/>
            </p:nvSpPr>
            <p:spPr>
              <a:xfrm>
                <a:off x="2035939" y="2803573"/>
                <a:ext cx="4661148" cy="78136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735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a:t>2-gram</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F509DDF-641B-4C4F-84F0-AC0CBD8676B7}"/>
                  </a:ext>
                </a:extLst>
              </p:cNvPr>
              <p:cNvSpPr/>
              <p:nvPr/>
            </p:nvSpPr>
            <p:spPr>
              <a:xfrm>
                <a:off x="1226912" y="2485966"/>
                <a:ext cx="6512358"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NVTNGITPRRWIKQCNP</m:t>
                      </m:r>
                    </m:oMath>
                  </m:oMathPara>
                </a14:m>
                <a:endParaRPr/>
              </a:p>
            </p:txBody>
          </p:sp>
        </mc:Choice>
        <mc:Fallback xmlns="">
          <p:sp>
            <p:nvSpPr>
              <p:cNvPr id="13" name="矩形 12">
                <a:extLst>
                  <a:ext uri="{FF2B5EF4-FFF2-40B4-BE49-F238E27FC236}">
                    <a16:creationId xmlns:a16="http://schemas.microsoft.com/office/drawing/2014/main" id="{DF509DDF-641B-4C4F-84F0-AC0CBD8676B7}"/>
                  </a:ext>
                </a:extLst>
              </p:cNvPr>
              <p:cNvSpPr>
                <a:spLocks noRot="1" noChangeAspect="1" noMove="1" noResize="1" noEditPoints="1" noAdjustHandles="1" noChangeArrowheads="1" noChangeShapeType="1" noTextEdit="1"/>
              </p:cNvSpPr>
              <p:nvPr/>
            </p:nvSpPr>
            <p:spPr>
              <a:xfrm>
                <a:off x="1226912" y="2485966"/>
                <a:ext cx="6512358" cy="7078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532D09C-1F09-41E9-88E3-6BDEC585B683}"/>
                  </a:ext>
                </a:extLst>
              </p:cNvPr>
              <p:cNvSpPr/>
              <p:nvPr/>
            </p:nvSpPr>
            <p:spPr>
              <a:xfrm>
                <a:off x="9383628" y="2480523"/>
                <a:ext cx="1184985"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LDK</m:t>
                      </m:r>
                    </m:oMath>
                  </m:oMathPara>
                </a14:m>
                <a:endParaRPr/>
              </a:p>
            </p:txBody>
          </p:sp>
        </mc:Choice>
        <mc:Fallback xmlns="">
          <p:sp>
            <p:nvSpPr>
              <p:cNvPr id="14" name="矩形 13">
                <a:extLst>
                  <a:ext uri="{FF2B5EF4-FFF2-40B4-BE49-F238E27FC236}">
                    <a16:creationId xmlns:a16="http://schemas.microsoft.com/office/drawing/2014/main" id="{C532D09C-1F09-41E9-88E3-6BDEC585B683}"/>
                  </a:ext>
                </a:extLst>
              </p:cNvPr>
              <p:cNvSpPr>
                <a:spLocks noRot="1" noChangeAspect="1" noMove="1" noResize="1" noEditPoints="1" noAdjustHandles="1" noChangeArrowheads="1" noChangeShapeType="1" noTextEdit="1"/>
              </p:cNvSpPr>
              <p:nvPr/>
            </p:nvSpPr>
            <p:spPr>
              <a:xfrm>
                <a:off x="9383628" y="2480523"/>
                <a:ext cx="1184985" cy="7078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235168B-FC94-4F0F-8EA3-506B037861E2}"/>
                  </a:ext>
                </a:extLst>
              </p:cNvPr>
              <p:cNvSpPr/>
              <p:nvPr/>
            </p:nvSpPr>
            <p:spPr>
              <a:xfrm>
                <a:off x="7646505" y="2485966"/>
                <a:ext cx="794046"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AL</m:t>
                      </m:r>
                    </m:oMath>
                  </m:oMathPara>
                </a14:m>
                <a:endParaRPr/>
              </a:p>
            </p:txBody>
          </p:sp>
        </mc:Choice>
        <mc:Fallback xmlns="">
          <p:sp>
            <p:nvSpPr>
              <p:cNvPr id="15" name="矩形 14">
                <a:extLst>
                  <a:ext uri="{FF2B5EF4-FFF2-40B4-BE49-F238E27FC236}">
                    <a16:creationId xmlns:a16="http://schemas.microsoft.com/office/drawing/2014/main" id="{D235168B-FC94-4F0F-8EA3-506B037861E2}"/>
                  </a:ext>
                </a:extLst>
              </p:cNvPr>
              <p:cNvSpPr>
                <a:spLocks noRot="1" noChangeAspect="1" noMove="1" noResize="1" noEditPoints="1" noAdjustHandles="1" noChangeArrowheads="1" noChangeShapeType="1" noTextEdit="1"/>
              </p:cNvSpPr>
              <p:nvPr/>
            </p:nvSpPr>
            <p:spPr>
              <a:xfrm>
                <a:off x="7646505" y="2485966"/>
                <a:ext cx="794046" cy="70788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262D476-4092-4CF2-AD05-9DF4C962FA62}"/>
                  </a:ext>
                </a:extLst>
              </p:cNvPr>
              <p:cNvSpPr/>
              <p:nvPr/>
            </p:nvSpPr>
            <p:spPr>
              <a:xfrm>
                <a:off x="8336704" y="2480523"/>
                <a:ext cx="449490"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A</m:t>
                      </m:r>
                    </m:oMath>
                  </m:oMathPara>
                </a14:m>
                <a:endParaRPr/>
              </a:p>
            </p:txBody>
          </p:sp>
        </mc:Choice>
        <mc:Fallback xmlns="">
          <p:sp>
            <p:nvSpPr>
              <p:cNvPr id="16" name="矩形 15">
                <a:extLst>
                  <a:ext uri="{FF2B5EF4-FFF2-40B4-BE49-F238E27FC236}">
                    <a16:creationId xmlns:a16="http://schemas.microsoft.com/office/drawing/2014/main" id="{A262D476-4092-4CF2-AD05-9DF4C962FA62}"/>
                  </a:ext>
                </a:extLst>
              </p:cNvPr>
              <p:cNvSpPr>
                <a:spLocks noRot="1" noChangeAspect="1" noMove="1" noResize="1" noEditPoints="1" noAdjustHandles="1" noChangeArrowheads="1" noChangeShapeType="1" noTextEdit="1"/>
              </p:cNvSpPr>
              <p:nvPr/>
            </p:nvSpPr>
            <p:spPr>
              <a:xfrm>
                <a:off x="8336704" y="2480523"/>
                <a:ext cx="449490" cy="70788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A89CA34-AB09-4700-B724-AB6EA483BF27}"/>
                  </a:ext>
                </a:extLst>
              </p:cNvPr>
              <p:cNvSpPr/>
              <p:nvPr/>
            </p:nvSpPr>
            <p:spPr>
              <a:xfrm>
                <a:off x="8682347" y="2485966"/>
                <a:ext cx="794046"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AL</m:t>
                      </m:r>
                    </m:oMath>
                  </m:oMathPara>
                </a14:m>
                <a:endParaRPr/>
              </a:p>
            </p:txBody>
          </p:sp>
        </mc:Choice>
        <mc:Fallback xmlns="">
          <p:sp>
            <p:nvSpPr>
              <p:cNvPr id="17" name="矩形 16">
                <a:extLst>
                  <a:ext uri="{FF2B5EF4-FFF2-40B4-BE49-F238E27FC236}">
                    <a16:creationId xmlns:a16="http://schemas.microsoft.com/office/drawing/2014/main" id="{0A89CA34-AB09-4700-B724-AB6EA483BF27}"/>
                  </a:ext>
                </a:extLst>
              </p:cNvPr>
              <p:cNvSpPr>
                <a:spLocks noRot="1" noChangeAspect="1" noMove="1" noResize="1" noEditPoints="1" noAdjustHandles="1" noChangeArrowheads="1" noChangeShapeType="1" noTextEdit="1"/>
              </p:cNvSpPr>
              <p:nvPr/>
            </p:nvSpPr>
            <p:spPr>
              <a:xfrm>
                <a:off x="8682347" y="2485966"/>
                <a:ext cx="794046" cy="707886"/>
              </a:xfrm>
              <a:prstGeom prst="rect">
                <a:avLst/>
              </a:prstGeom>
              <a:blipFill>
                <a:blip r:embed="rId6"/>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3035E2C5-EE5E-45DE-AD8A-DA41689392B7}"/>
              </a:ext>
            </a:extLst>
          </p:cNvPr>
          <p:cNvSpPr/>
          <p:nvPr/>
        </p:nvSpPr>
        <p:spPr>
          <a:xfrm>
            <a:off x="1505439" y="1465690"/>
            <a:ext cx="7824091" cy="7189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a:cs typeface="Times New Roman" panose="02020603050405020304" pitchFamily="18" charset="0"/>
              </a:rPr>
              <a:t>每个序列中所有可能的二肽的相对频率：</a:t>
            </a:r>
            <a:endParaRPr lang="zh-CN" altLang="en-US" sz="2400" dirty="0"/>
          </a:p>
        </p:txBody>
      </p:sp>
      <p:cxnSp>
        <p:nvCxnSpPr>
          <p:cNvPr id="19" name="直接箭头连接符 18">
            <a:extLst>
              <a:ext uri="{FF2B5EF4-FFF2-40B4-BE49-F238E27FC236}">
                <a16:creationId xmlns:a16="http://schemas.microsoft.com/office/drawing/2014/main" id="{65AFED0F-2FF0-490A-99B7-42DEB7053A0D}"/>
              </a:ext>
            </a:extLst>
          </p:cNvPr>
          <p:cNvCxnSpPr/>
          <p:nvPr/>
        </p:nvCxnSpPr>
        <p:spPr>
          <a:xfrm flipV="1">
            <a:off x="9130750" y="3110888"/>
            <a:ext cx="1" cy="63622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64E25F7D-5E0E-4BF1-BD69-C07A0B1438C8}"/>
              </a:ext>
            </a:extLst>
          </p:cNvPr>
          <p:cNvCxnSpPr/>
          <p:nvPr/>
        </p:nvCxnSpPr>
        <p:spPr>
          <a:xfrm flipV="1">
            <a:off x="8137228" y="3128697"/>
            <a:ext cx="1" cy="63622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3352D175-7CB3-4564-804C-7254CF7BC329}"/>
              </a:ext>
            </a:extLst>
          </p:cNvPr>
          <p:cNvSpPr/>
          <p:nvPr/>
        </p:nvSpPr>
        <p:spPr>
          <a:xfrm>
            <a:off x="1043952" y="4672684"/>
            <a:ext cx="8086798" cy="718915"/>
          </a:xfrm>
          <a:prstGeom prst="rect">
            <a:avLst/>
          </a:prstGeom>
        </p:spPr>
        <p:txBody>
          <a:bodyPr wrap="square">
            <a:spAutoFit/>
          </a:bodyPr>
          <a:lstStyle/>
          <a:p>
            <a:pPr>
              <a:lnSpc>
                <a:spcPct val="200000"/>
              </a:lnSpc>
            </a:pPr>
            <a:r>
              <a:rPr lang="zh-CN" altLang="en-US" sz="2400" dirty="0"/>
              <a:t>如图所给出的氨基酸序列，以</a:t>
            </a:r>
            <a:r>
              <a:rPr lang="en-US" altLang="zh-CN" sz="2400" dirty="0"/>
              <a:t>AL</a:t>
            </a:r>
            <a:r>
              <a:rPr lang="zh-CN" altLang="en-US" sz="2400" dirty="0"/>
              <a:t>为例：</a:t>
            </a:r>
            <a:endParaRPr lang="en-US" altLang="zh-CN" sz="2400" dirty="0"/>
          </a:p>
        </p:txBody>
      </p:sp>
      <p:sp>
        <p:nvSpPr>
          <p:cNvPr id="24" name="左大括号 23">
            <a:extLst>
              <a:ext uri="{FF2B5EF4-FFF2-40B4-BE49-F238E27FC236}">
                <a16:creationId xmlns:a16="http://schemas.microsoft.com/office/drawing/2014/main" id="{A020C529-A346-4B2D-B76B-70E9F3F2F4AC}"/>
              </a:ext>
            </a:extLst>
          </p:cNvPr>
          <p:cNvSpPr/>
          <p:nvPr/>
        </p:nvSpPr>
        <p:spPr>
          <a:xfrm rot="16200000">
            <a:off x="5779805" y="-711821"/>
            <a:ext cx="333275" cy="9245128"/>
          </a:xfrm>
          <a:prstGeom prst="leftBrace">
            <a:avLst>
              <a:gd name="adj1" fmla="val 6002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75B6C76-0022-44E6-83B2-5365DE7CA67F}"/>
              </a:ext>
            </a:extLst>
          </p:cNvPr>
          <p:cNvSpPr/>
          <p:nvPr/>
        </p:nvSpPr>
        <p:spPr>
          <a:xfrm>
            <a:off x="4968872" y="3977144"/>
            <a:ext cx="2254256" cy="718915"/>
          </a:xfrm>
          <a:prstGeom prst="rect">
            <a:avLst/>
          </a:prstGeom>
        </p:spPr>
        <p:txBody>
          <a:bodyPr wrap="square">
            <a:spAutoFit/>
          </a:bodyPr>
          <a:lstStyle/>
          <a:p>
            <a:pPr>
              <a:lnSpc>
                <a:spcPct val="200000"/>
              </a:lnSpc>
            </a:pPr>
            <a:r>
              <a:rPr lang="zh-CN" altLang="en-US" sz="2400" dirty="0">
                <a:cs typeface="Times New Roman" panose="02020603050405020304" pitchFamily="18" charset="0"/>
              </a:rPr>
              <a:t>二肽总数</a:t>
            </a:r>
            <a:r>
              <a:rPr lang="en-US" altLang="zh-CN" sz="2400" dirty="0">
                <a:cs typeface="Times New Roman" panose="02020603050405020304" pitchFamily="18" charset="0"/>
              </a:rPr>
              <a:t>25-1</a:t>
            </a:r>
            <a:endParaRPr lang="zh-CN" altLang="en-US" sz="2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D1C0E4E-1B23-4DA4-9E0F-570BBA304435}"/>
                  </a:ext>
                </a:extLst>
              </p:cNvPr>
              <p:cNvSpPr txBox="1"/>
              <p:nvPr/>
            </p:nvSpPr>
            <p:spPr>
              <a:xfrm>
                <a:off x="7387986" y="5391599"/>
                <a:ext cx="284545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sz="2400" i="1" smtClean="0">
                          <a:latin typeface="Cambria Math" panose="02040503050406030204" pitchFamily="18" charset="0"/>
                        </a:rPr>
                        <m:t>𝑓</m:t>
                      </m:r>
                      <m:d>
                        <m:dPr>
                          <m:ctrlPr>
                            <a:rPr lang="pt-BR" altLang="zh-CN" sz="2400" i="1" smtClean="0">
                              <a:latin typeface="Cambria Math" panose="02040503050406030204" pitchFamily="18" charset="0"/>
                            </a:rPr>
                          </m:ctrlPr>
                        </m:dPr>
                        <m:e>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e>
                      </m:d>
                      <m:r>
                        <a:rPr lang="pt-BR" altLang="zh-CN" sz="2400" i="1" smtClean="0">
                          <a:latin typeface="Cambria Math" panose="02040503050406030204" pitchFamily="18" charset="0"/>
                        </a:rPr>
                        <m:t>=</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24</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rPr>
                        <m:t>0.83</m:t>
                      </m:r>
                    </m:oMath>
                  </m:oMathPara>
                </a14:m>
                <a:endParaRPr lang="zh-CN" altLang="en-US" sz="2400" dirty="0"/>
              </a:p>
            </p:txBody>
          </p:sp>
        </mc:Choice>
        <mc:Fallback xmlns="">
          <p:sp>
            <p:nvSpPr>
              <p:cNvPr id="26" name="文本框 25">
                <a:extLst>
                  <a:ext uri="{FF2B5EF4-FFF2-40B4-BE49-F238E27FC236}">
                    <a16:creationId xmlns:a16="http://schemas.microsoft.com/office/drawing/2014/main" id="{DD1C0E4E-1B23-4DA4-9E0F-570BBA304435}"/>
                  </a:ext>
                </a:extLst>
              </p:cNvPr>
              <p:cNvSpPr txBox="1">
                <a:spLocks noRot="1" noChangeAspect="1" noMove="1" noResize="1" noEditPoints="1" noAdjustHandles="1" noChangeArrowheads="1" noChangeShapeType="1" noTextEdit="1"/>
              </p:cNvSpPr>
              <p:nvPr/>
            </p:nvSpPr>
            <p:spPr>
              <a:xfrm>
                <a:off x="7387986" y="5391599"/>
                <a:ext cx="2845459" cy="69147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172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7"/>
                                        </p:tgtEl>
                                        <p:attrNameLst>
                                          <p:attrName>style.color</p:attrName>
                                        </p:attrNameLst>
                                      </p:cBhvr>
                                      <p:to>
                                        <p:clrVal>
                                          <a:srgbClr val="FF0000"/>
                                        </p:clrVal>
                                      </p:to>
                                    </p:set>
                                    <p:set>
                                      <p:cBhvr>
                                        <p:cTn id="7" dur="500" fill="hold"/>
                                        <p:tgtEl>
                                          <p:spTgt spid="17"/>
                                        </p:tgtEl>
                                        <p:attrNameLst>
                                          <p:attrName>fillcolor</p:attrName>
                                        </p:attrNameLst>
                                      </p:cBhvr>
                                      <p:to>
                                        <p:clrVal>
                                          <a:srgbClr val="FF0000"/>
                                        </p:clrVal>
                                      </p:to>
                                    </p:set>
                                    <p:set>
                                      <p:cBhvr>
                                        <p:cTn id="8" dur="500" fill="hold"/>
                                        <p:tgtEl>
                                          <p:spTgt spid="17"/>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15"/>
                                        </p:tgtEl>
                                        <p:attrNameLst>
                                          <p:attrName>style.color</p:attrName>
                                        </p:attrNameLst>
                                      </p:cBhvr>
                                      <p:to>
                                        <p:clrVal>
                                          <a:srgbClr val="FF0000"/>
                                        </p:clrVal>
                                      </p:to>
                                    </p:set>
                                    <p:set>
                                      <p:cBhvr>
                                        <p:cTn id="11" dur="500" fill="hold"/>
                                        <p:tgtEl>
                                          <p:spTgt spid="15"/>
                                        </p:tgtEl>
                                        <p:attrNameLst>
                                          <p:attrName>fillcolor</p:attrName>
                                        </p:attrNameLst>
                                      </p:cBhvr>
                                      <p:to>
                                        <p:clrVal>
                                          <a:srgbClr val="FF0000"/>
                                        </p:clrVal>
                                      </p:to>
                                    </p:set>
                                    <p:set>
                                      <p:cBhvr>
                                        <p:cTn id="12" dur="500" fill="hold"/>
                                        <p:tgtEl>
                                          <p:spTgt spid="15"/>
                                        </p:tgtEl>
                                        <p:attrNameLst>
                                          <p:attrName>fill.type</p:attrName>
                                        </p:attrNameLst>
                                      </p:cBhvr>
                                      <p:to>
                                        <p:strVal val="solid"/>
                                      </p:to>
                                    </p:set>
                                  </p:childTnLst>
                                </p:cTn>
                              </p:par>
                              <p:par>
                                <p:cTn id="13" presetID="42"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circle(in)">
                                      <p:cBhvr>
                                        <p:cTn id="3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4" grpId="0" animBg="1"/>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err="1"/>
              <a:t>QSO</a:t>
            </a:r>
            <a:endParaRPr lang="en-US" altLang="zh-CN" sz="2800" dirty="0"/>
          </a:p>
        </p:txBody>
      </p:sp>
      <p:sp>
        <p:nvSpPr>
          <p:cNvPr id="17" name="矩形 16">
            <a:extLst>
              <a:ext uri="{FF2B5EF4-FFF2-40B4-BE49-F238E27FC236}">
                <a16:creationId xmlns:a16="http://schemas.microsoft.com/office/drawing/2014/main" id="{BBBD0B73-3357-4CE9-A532-622A8F56E854}"/>
              </a:ext>
            </a:extLst>
          </p:cNvPr>
          <p:cNvSpPr/>
          <p:nvPr/>
        </p:nvSpPr>
        <p:spPr>
          <a:xfrm>
            <a:off x="1009602" y="3608675"/>
            <a:ext cx="9435382" cy="2461187"/>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000" dirty="0"/>
              <a:t>其中，</a:t>
            </a:r>
            <a:r>
              <a:rPr lang="en-US" altLang="zh-CN" sz="2000" dirty="0" err="1">
                <a:latin typeface="+mj-ea"/>
                <a:ea typeface="+mj-ea"/>
              </a:rPr>
              <a:t>f</a:t>
            </a:r>
            <a:r>
              <a:rPr lang="en-US" altLang="zh-CN" sz="1050" dirty="0" err="1">
                <a:latin typeface="+mj-ea"/>
                <a:ea typeface="+mj-ea"/>
              </a:rPr>
              <a:t>r</a:t>
            </a:r>
            <a:r>
              <a:rPr lang="zh-CN" altLang="en-US" sz="2000" dirty="0">
                <a:ea typeface="+mj-ea"/>
              </a:rPr>
              <a:t>代表氨基酸</a:t>
            </a:r>
            <a:r>
              <a:rPr lang="en-US" altLang="zh-CN" sz="2000" dirty="0">
                <a:ea typeface="+mj-ea"/>
              </a:rPr>
              <a:t>r</a:t>
            </a:r>
            <a:r>
              <a:rPr lang="zh-CN" altLang="en-US" sz="2000" dirty="0">
                <a:ea typeface="+mj-ea"/>
              </a:rPr>
              <a:t>的相对频率，</a:t>
            </a:r>
            <a:r>
              <a:rPr lang="el-GR" altLang="zh-CN" sz="2000" dirty="0">
                <a:ea typeface="+mj-ea"/>
              </a:rPr>
              <a:t>ω</a:t>
            </a:r>
            <a:r>
              <a:rPr lang="zh-CN" altLang="en-US" sz="2000" dirty="0">
                <a:ea typeface="+mj-ea"/>
              </a:rPr>
              <a:t>是权重因数，</a:t>
            </a:r>
            <a:r>
              <a:rPr lang="en-US" altLang="zh-CN" sz="2000" dirty="0" err="1">
                <a:ea typeface="+mj-ea"/>
              </a:rPr>
              <a:t>maxlag</a:t>
            </a:r>
            <a:r>
              <a:rPr lang="zh-CN" altLang="en-US" sz="2000" dirty="0">
                <a:ea typeface="+mj-ea"/>
              </a:rPr>
              <a:t>表示最大滞后数（不应大于蛋白质序列的长度，本研究选择</a:t>
            </a:r>
            <a:r>
              <a:rPr lang="en-US" altLang="zh-CN" sz="2000" dirty="0">
                <a:ea typeface="+mj-ea"/>
              </a:rPr>
              <a:t>12</a:t>
            </a:r>
            <a:r>
              <a:rPr lang="zh-CN" altLang="en-US" sz="2000" dirty="0">
                <a:ea typeface="+mj-ea"/>
              </a:rPr>
              <a:t>）。</a:t>
            </a:r>
            <a:endParaRPr lang="en-US" altLang="zh-CN" sz="2000" dirty="0">
              <a:ea typeface="+mj-ea"/>
            </a:endParaRPr>
          </a:p>
          <a:p>
            <a:pPr marL="342900" indent="-342900">
              <a:lnSpc>
                <a:spcPct val="200000"/>
              </a:lnSpc>
              <a:buFont typeface="Arial" panose="020B0604020202020204" pitchFamily="34" charset="0"/>
              <a:buChar char="•"/>
            </a:pPr>
            <a:r>
              <a:rPr lang="zh-CN" altLang="en-US" sz="2000" dirty="0">
                <a:ea typeface="+mj-ea"/>
              </a:rPr>
              <a:t>最后，基于物理化学距离矩阵和化学距离矩阵，每个序列片段生成一个</a:t>
            </a:r>
            <a:r>
              <a:rPr lang="en-US" altLang="zh-CN" sz="2000" dirty="0">
                <a:ea typeface="+mj-ea"/>
              </a:rPr>
              <a:t>64</a:t>
            </a:r>
            <a:r>
              <a:rPr lang="zh-CN" altLang="en-US" sz="2000" dirty="0">
                <a:ea typeface="+mj-ea"/>
              </a:rPr>
              <a:t>维的特征向量</a:t>
            </a:r>
            <a:endParaRPr lang="en-US" altLang="zh-CN" sz="2000" dirty="0">
              <a:ea typeface="+mj-ea"/>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E52345-77C1-483D-A27B-0D09809C89CF}"/>
                  </a:ext>
                </a:extLst>
              </p:cNvPr>
              <p:cNvSpPr txBox="1"/>
              <p:nvPr/>
            </p:nvSpPr>
            <p:spPr>
              <a:xfrm>
                <a:off x="8594685" y="2094299"/>
                <a:ext cx="1821524" cy="104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mr>
                            <m:m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e>
                                  </m:mr>
                                  <m:mr>
                                    <m:e>
                                      <m:r>
                                        <a:rPr lang="en-US" altLang="zh-CN" i="1" smtClean="0">
                                          <a:latin typeface="Cambria Math" panose="02040503050406030204" pitchFamily="18" charset="0"/>
                                          <a:ea typeface="Cambria Math" panose="02040503050406030204" pitchFamily="18" charset="0"/>
                                        </a:rPr>
                                        <m:t>⋮</m:t>
                                      </m:r>
                                    </m:e>
                                  </m:mr>
                                </m:m>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20+</m:t>
                                    </m:r>
                                    <m:r>
                                      <a:rPr lang="en-US" altLang="zh-CN" b="0" i="1" smtClean="0">
                                        <a:latin typeface="Cambria Math" panose="02040503050406030204" pitchFamily="18" charset="0"/>
                                      </a:rPr>
                                      <m:t>𝑚𝑎𝑥𝑙𝑎𝑔</m:t>
                                    </m:r>
                                  </m:sub>
                                </m:sSub>
                              </m:e>
                            </m:mr>
                          </m:m>
                        </m:e>
                      </m:d>
                    </m:oMath>
                  </m:oMathPara>
                </a14:m>
                <a:endParaRPr lang="zh-CN" altLang="en-US" dirty="0"/>
              </a:p>
            </p:txBody>
          </p:sp>
        </mc:Choice>
        <mc:Fallback xmlns="">
          <p:sp>
            <p:nvSpPr>
              <p:cNvPr id="10" name="文本框 9">
                <a:extLst>
                  <a:ext uri="{FF2B5EF4-FFF2-40B4-BE49-F238E27FC236}">
                    <a16:creationId xmlns:a16="http://schemas.microsoft.com/office/drawing/2014/main" id="{43E52345-77C1-483D-A27B-0D09809C89CF}"/>
                  </a:ext>
                </a:extLst>
              </p:cNvPr>
              <p:cNvSpPr txBox="1">
                <a:spLocks noRot="1" noChangeAspect="1" noMove="1" noResize="1" noEditPoints="1" noAdjustHandles="1" noChangeArrowheads="1" noChangeShapeType="1" noTextEdit="1"/>
              </p:cNvSpPr>
              <p:nvPr/>
            </p:nvSpPr>
            <p:spPr>
              <a:xfrm>
                <a:off x="8594685" y="2094299"/>
                <a:ext cx="1821524" cy="10422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B276DA1-2693-4399-B78A-AB9C8CC75FBA}"/>
                  </a:ext>
                </a:extLst>
              </p:cNvPr>
              <p:cNvSpPr txBox="1"/>
              <p:nvPr/>
            </p:nvSpPr>
            <p:spPr>
              <a:xfrm>
                <a:off x="1009602" y="1910948"/>
                <a:ext cx="4379276" cy="652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𝑟</m:t>
                          </m:r>
                        </m:sub>
                      </m:sSub>
                      <m:r>
                        <a:rPr lang="pt-BR" altLang="zh-CN" i="1" smtClean="0">
                          <a:latin typeface="Cambria Math" panose="02040503050406030204" pitchFamily="18" charset="0"/>
                        </a:rPr>
                        <m:t>=</m:t>
                      </m:r>
                      <m:f>
                        <m:fPr>
                          <m:ctrlPr>
                            <a:rPr lang="pt-BR" altLang="zh-CN" i="1" smtClean="0">
                              <a:latin typeface="Cambria Math" panose="02040503050406030204" pitchFamily="18" charset="0"/>
                            </a:rPr>
                          </m:ctrlPr>
                        </m:fPr>
                        <m:num>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m:t>
                              </m:r>
                            </m:sub>
                          </m:sSub>
                        </m:num>
                        <m:den>
                          <m:nary>
                            <m:naryPr>
                              <m:chr m:val="∑"/>
                              <m:limLoc m:val="subSup"/>
                              <m:ctrlPr>
                                <a:rPr lang="pt-BR"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20</m:t>
                              </m:r>
                            </m:sup>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𝜔</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𝑚𝑎𝑥𝑙𝑎𝑔</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𝑑</m:t>
                                      </m:r>
                                    </m:sub>
                                  </m:sSub>
                                </m:e>
                              </m:nary>
                            </m:e>
                          </m:nary>
                        </m:den>
                      </m:f>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=1,2,⋯,20</m:t>
                      </m:r>
                    </m:oMath>
                  </m:oMathPara>
                </a14:m>
                <a:endParaRPr lang="zh-CN" altLang="en-US" dirty="0"/>
              </a:p>
            </p:txBody>
          </p:sp>
        </mc:Choice>
        <mc:Fallback xmlns="">
          <p:sp>
            <p:nvSpPr>
              <p:cNvPr id="11" name="文本框 10">
                <a:extLst>
                  <a:ext uri="{FF2B5EF4-FFF2-40B4-BE49-F238E27FC236}">
                    <a16:creationId xmlns:a16="http://schemas.microsoft.com/office/drawing/2014/main" id="{7B276DA1-2693-4399-B78A-AB9C8CC75FBA}"/>
                  </a:ext>
                </a:extLst>
              </p:cNvPr>
              <p:cNvSpPr txBox="1">
                <a:spLocks noRot="1" noChangeAspect="1" noMove="1" noResize="1" noEditPoints="1" noAdjustHandles="1" noChangeArrowheads="1" noChangeShapeType="1" noTextEdit="1"/>
              </p:cNvSpPr>
              <p:nvPr/>
            </p:nvSpPr>
            <p:spPr>
              <a:xfrm>
                <a:off x="1009602" y="1910948"/>
                <a:ext cx="4379276" cy="652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CB76CC8-365E-47EE-B1AF-44589633D9BB}"/>
                  </a:ext>
                </a:extLst>
              </p:cNvPr>
              <p:cNvSpPr txBox="1"/>
              <p:nvPr/>
            </p:nvSpPr>
            <p:spPr>
              <a:xfrm>
                <a:off x="980827" y="2836201"/>
                <a:ext cx="5720156" cy="6007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𝑑</m:t>
                          </m:r>
                        </m:sub>
                      </m:sSub>
                      <m:r>
                        <a:rPr lang="pt-BR" altLang="zh-CN" i="1" smtClean="0">
                          <a:latin typeface="Cambria Math" panose="02040503050406030204" pitchFamily="18" charset="0"/>
                        </a:rPr>
                        <m:t>=</m:t>
                      </m:r>
                      <m:f>
                        <m:fPr>
                          <m:ctrlPr>
                            <a:rPr lang="pt-BR" altLang="zh-CN" i="1" smtClean="0">
                              <a:latin typeface="Cambria Math" panose="02040503050406030204" pitchFamily="18" charset="0"/>
                            </a:rPr>
                          </m:ctrlPr>
                        </m:fPr>
                        <m:num>
                          <m:sSub>
                            <m:sSubPr>
                              <m:ctrlPr>
                                <a:rPr lang="pt-BR" altLang="zh-CN" i="1" smtClean="0">
                                  <a:latin typeface="Cambria Math" panose="02040503050406030204" pitchFamily="18" charset="0"/>
                                </a:rPr>
                              </m:ctrlPr>
                            </m:sSubPr>
                            <m:e>
                              <m:r>
                                <a:rPr lang="zh-CN" altLang="pt-BR" i="1" smtClean="0">
                                  <a:latin typeface="Cambria Math" panose="02040503050406030204" pitchFamily="18" charset="0"/>
                                </a:rPr>
                                <m:t>𝜔</m:t>
                              </m:r>
                              <m:r>
                                <a:rPr lang="zh-CN" altLang="en-US" i="1" smtClean="0">
                                  <a:latin typeface="Cambria Math" panose="02040503050406030204" pitchFamily="18" charset="0"/>
                                </a:rPr>
                                <m:t>𝜏</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−20</m:t>
                              </m:r>
                            </m:sub>
                          </m:sSub>
                        </m:num>
                        <m:den>
                          <m:nary>
                            <m:naryPr>
                              <m:chr m:val="∑"/>
                              <m:limLoc m:val="subSup"/>
                              <m:ctrlPr>
                                <a:rPr lang="pt-BR"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20</m:t>
                              </m:r>
                            </m:sup>
                            <m:e>
                              <m:sSub>
                                <m:sSubPr>
                                  <m:ctrlPr>
                                    <a:rPr lang="pt-BR"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𝜔</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𝑚𝑎𝑥𝑙𝑎𝑔</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𝑑</m:t>
                                      </m:r>
                                    </m:sub>
                                  </m:sSub>
                                </m:e>
                              </m:nary>
                            </m:e>
                          </m:nary>
                        </m:den>
                      </m:f>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=21,22,⋯,20+</m:t>
                      </m:r>
                      <m:r>
                        <a:rPr lang="en-US" altLang="zh-CN" b="0" i="1" smtClean="0">
                          <a:latin typeface="Cambria Math" panose="02040503050406030204" pitchFamily="18" charset="0"/>
                          <a:ea typeface="Cambria Math" panose="02040503050406030204" pitchFamily="18" charset="0"/>
                        </a:rPr>
                        <m:t>𝑚𝑎𝑥𝑙𝑎𝑔</m:t>
                      </m:r>
                    </m:oMath>
                  </m:oMathPara>
                </a14:m>
                <a:endParaRPr lang="zh-CN" altLang="en-US" dirty="0"/>
              </a:p>
            </p:txBody>
          </p:sp>
        </mc:Choice>
        <mc:Fallback xmlns="">
          <p:sp>
            <p:nvSpPr>
              <p:cNvPr id="20" name="文本框 19">
                <a:extLst>
                  <a:ext uri="{FF2B5EF4-FFF2-40B4-BE49-F238E27FC236}">
                    <a16:creationId xmlns:a16="http://schemas.microsoft.com/office/drawing/2014/main" id="{0CB76CC8-365E-47EE-B1AF-44589633D9BB}"/>
                  </a:ext>
                </a:extLst>
              </p:cNvPr>
              <p:cNvSpPr txBox="1">
                <a:spLocks noRot="1" noChangeAspect="1" noMove="1" noResize="1" noEditPoints="1" noAdjustHandles="1" noChangeArrowheads="1" noChangeShapeType="1" noTextEdit="1"/>
              </p:cNvSpPr>
              <p:nvPr/>
            </p:nvSpPr>
            <p:spPr>
              <a:xfrm>
                <a:off x="980827" y="2836201"/>
                <a:ext cx="5720156" cy="600742"/>
              </a:xfrm>
              <a:prstGeom prst="rect">
                <a:avLst/>
              </a:prstGeom>
              <a:blipFill>
                <a:blip r:embed="rId7"/>
                <a:stretch>
                  <a:fillRect/>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053CA1D1-EB94-4B9E-9AE5-F8C8DC8AF3D0}"/>
              </a:ext>
            </a:extLst>
          </p:cNvPr>
          <p:cNvSpPr/>
          <p:nvPr/>
        </p:nvSpPr>
        <p:spPr>
          <a:xfrm>
            <a:off x="7269328" y="2398643"/>
            <a:ext cx="993913" cy="437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79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err="1"/>
              <a:t>QSO</a:t>
            </a:r>
            <a:endParaRPr lang="en-US" altLang="zh-CN" sz="28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D0B6B60-C63B-47C0-BEC0-1CC5B6155E8A}"/>
                  </a:ext>
                </a:extLst>
              </p:cNvPr>
              <p:cNvSpPr/>
              <p:nvPr/>
            </p:nvSpPr>
            <p:spPr>
              <a:xfrm>
                <a:off x="7950591" y="1772989"/>
                <a:ext cx="2203039"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a:latin typeface="Cambria Math" panose="02040503050406030204" pitchFamily="18" charset="0"/>
                            </a:rPr>
                          </m:ctrlPr>
                        </m:sSubPr>
                        <m:e>
                          <m:r>
                            <a:rPr lang="zh-CN" altLang="el-GR" i="1">
                              <a:latin typeface="Cambria Math" panose="02040503050406030204" pitchFamily="18" charset="0"/>
                            </a:rPr>
                            <m:t>𝜏</m:t>
                          </m:r>
                        </m:e>
                        <m:sub>
                          <m:r>
                            <a:rPr lang="en-US" altLang="zh-CN" i="1">
                              <a:latin typeface="Cambria Math" panose="02040503050406030204" pitchFamily="18" charset="0"/>
                            </a:rPr>
                            <m:t>1</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−1</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b>
                          </m:sSub>
                        </m:e>
                      </m:nary>
                    </m:oMath>
                  </m:oMathPara>
                </a14:m>
                <a:endParaRPr lang="zh-CN" altLang="en-US" dirty="0"/>
              </a:p>
            </p:txBody>
          </p:sp>
        </mc:Choice>
        <mc:Fallback xmlns="">
          <p:sp>
            <p:nvSpPr>
              <p:cNvPr id="2" name="矩形 1">
                <a:extLst>
                  <a:ext uri="{FF2B5EF4-FFF2-40B4-BE49-F238E27FC236}">
                    <a16:creationId xmlns:a16="http://schemas.microsoft.com/office/drawing/2014/main" id="{4D0B6B60-C63B-47C0-BEC0-1CC5B6155E8A}"/>
                  </a:ext>
                </a:extLst>
              </p:cNvPr>
              <p:cNvSpPr>
                <a:spLocks noRot="1" noChangeAspect="1" noMove="1" noResize="1" noEditPoints="1" noAdjustHandles="1" noChangeArrowheads="1" noChangeShapeType="1" noTextEdit="1"/>
              </p:cNvSpPr>
              <p:nvPr/>
            </p:nvSpPr>
            <p:spPr>
              <a:xfrm>
                <a:off x="7950591" y="1772989"/>
                <a:ext cx="2203039" cy="8712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189785-427C-46E9-A1AB-D13B0F3D66ED}"/>
                  </a:ext>
                </a:extLst>
              </p:cNvPr>
              <p:cNvSpPr/>
              <p:nvPr/>
            </p:nvSpPr>
            <p:spPr>
              <a:xfrm>
                <a:off x="7919075" y="2587116"/>
                <a:ext cx="2208361"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−2</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+2</m:t>
                              </m:r>
                            </m:sub>
                          </m:sSub>
                        </m:e>
                      </m:nary>
                    </m:oMath>
                  </m:oMathPara>
                </a14:m>
                <a:endParaRPr lang="zh-CN" altLang="en-US" dirty="0"/>
              </a:p>
            </p:txBody>
          </p:sp>
        </mc:Choice>
        <mc:Fallback xmlns="">
          <p:sp>
            <p:nvSpPr>
              <p:cNvPr id="6" name="矩形 5">
                <a:extLst>
                  <a:ext uri="{FF2B5EF4-FFF2-40B4-BE49-F238E27FC236}">
                    <a16:creationId xmlns:a16="http://schemas.microsoft.com/office/drawing/2014/main" id="{4F189785-427C-46E9-A1AB-D13B0F3D66ED}"/>
                  </a:ext>
                </a:extLst>
              </p:cNvPr>
              <p:cNvSpPr>
                <a:spLocks noRot="1" noChangeAspect="1" noMove="1" noResize="1" noEditPoints="1" noAdjustHandles="1" noChangeArrowheads="1" noChangeShapeType="1" noTextEdit="1"/>
              </p:cNvSpPr>
              <p:nvPr/>
            </p:nvSpPr>
            <p:spPr>
              <a:xfrm>
                <a:off x="7919075" y="2587116"/>
                <a:ext cx="2208361" cy="87126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DB5E4AA-EECC-4E73-B8AF-6F98CAC18277}"/>
                  </a:ext>
                </a:extLst>
              </p:cNvPr>
              <p:cNvSpPr/>
              <p:nvPr/>
            </p:nvSpPr>
            <p:spPr>
              <a:xfrm>
                <a:off x="7950591" y="3458380"/>
                <a:ext cx="2208361"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−3</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−3</m:t>
                          </m:r>
                        </m:sup>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+3</m:t>
                              </m:r>
                            </m:sub>
                          </m:sSub>
                        </m:e>
                      </m:nary>
                    </m:oMath>
                  </m:oMathPara>
                </a14:m>
                <a:endParaRPr lang="zh-CN" altLang="en-US" dirty="0"/>
              </a:p>
            </p:txBody>
          </p:sp>
        </mc:Choice>
        <mc:Fallback xmlns="">
          <p:sp>
            <p:nvSpPr>
              <p:cNvPr id="16" name="矩形 15">
                <a:extLst>
                  <a:ext uri="{FF2B5EF4-FFF2-40B4-BE49-F238E27FC236}">
                    <a16:creationId xmlns:a16="http://schemas.microsoft.com/office/drawing/2014/main" id="{9DB5E4AA-EECC-4E73-B8AF-6F98CAC18277}"/>
                  </a:ext>
                </a:extLst>
              </p:cNvPr>
              <p:cNvSpPr>
                <a:spLocks noRot="1" noChangeAspect="1" noMove="1" noResize="1" noEditPoints="1" noAdjustHandles="1" noChangeArrowheads="1" noChangeShapeType="1" noTextEdit="1"/>
              </p:cNvSpPr>
              <p:nvPr/>
            </p:nvSpPr>
            <p:spPr>
              <a:xfrm>
                <a:off x="7950591" y="3458380"/>
                <a:ext cx="2208361" cy="87126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13449F2-E6E8-4C34-8A34-1885D77B79F0}"/>
                  </a:ext>
                </a:extLst>
              </p:cNvPr>
              <p:cNvSpPr/>
              <p:nvPr/>
            </p:nvSpPr>
            <p:spPr>
              <a:xfrm>
                <a:off x="7982105" y="4708139"/>
                <a:ext cx="2339487"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a:latin typeface="Cambria Math" panose="02040503050406030204" pitchFamily="18" charset="0"/>
                            </a:rPr>
                          </m:ctrlPr>
                        </m:sSubPr>
                        <m:e>
                          <m:r>
                            <a:rPr lang="zh-CN" altLang="el-GR" i="1">
                              <a:latin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𝜑</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m:t>
                          </m:r>
                          <m:r>
                            <a:rPr lang="zh-CN" altLang="en-US" i="1" smtClean="0">
                              <a:latin typeface="Cambria Math" panose="02040503050406030204" pitchFamily="18" charset="0"/>
                            </a:rPr>
                            <m:t>𝜑</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m:t>
                          </m:r>
                          <m:r>
                            <a:rPr lang="zh-CN" altLang="en-US" i="1" smtClean="0">
                              <a:latin typeface="Cambria Math" panose="02040503050406030204" pitchFamily="18" charset="0"/>
                            </a:rPr>
                            <m:t>𝜑</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zh-CN" altLang="en-US" i="1" smtClean="0">
                                  <a:latin typeface="Cambria Math" panose="02040503050406030204" pitchFamily="18" charset="0"/>
                                </a:rPr>
                                <m:t>𝜑</m:t>
                              </m:r>
                            </m:sub>
                          </m:sSub>
                        </m:e>
                      </m:nary>
                    </m:oMath>
                  </m:oMathPara>
                </a14:m>
                <a:endParaRPr lang="zh-CN" altLang="en-US" dirty="0"/>
              </a:p>
            </p:txBody>
          </p:sp>
        </mc:Choice>
        <mc:Fallback xmlns="">
          <p:sp>
            <p:nvSpPr>
              <p:cNvPr id="17" name="矩形 16">
                <a:extLst>
                  <a:ext uri="{FF2B5EF4-FFF2-40B4-BE49-F238E27FC236}">
                    <a16:creationId xmlns:a16="http://schemas.microsoft.com/office/drawing/2014/main" id="{E13449F2-E6E8-4C34-8A34-1885D77B79F0}"/>
                  </a:ext>
                </a:extLst>
              </p:cNvPr>
              <p:cNvSpPr>
                <a:spLocks noRot="1" noChangeAspect="1" noMove="1" noResize="1" noEditPoints="1" noAdjustHandles="1" noChangeArrowheads="1" noChangeShapeType="1" noTextEdit="1"/>
              </p:cNvSpPr>
              <p:nvPr/>
            </p:nvSpPr>
            <p:spPr>
              <a:xfrm>
                <a:off x="7982105" y="4708139"/>
                <a:ext cx="2339487" cy="871264"/>
              </a:xfrm>
              <a:prstGeom prst="rect">
                <a:avLst/>
              </a:prstGeom>
              <a:blipFill>
                <a:blip r:embed="rId22"/>
                <a:stretch>
                  <a:fillRect/>
                </a:stretch>
              </a:blipFill>
            </p:spPr>
            <p:txBody>
              <a:bodyPr/>
              <a:lstStyle/>
              <a:p>
                <a:r>
                  <a:rPr lang="zh-CN" altLang="en-US">
                    <a:noFill/>
                  </a:rPr>
                  <a:t> </a:t>
                </a:r>
              </a:p>
            </p:txBody>
          </p:sp>
        </mc:Fallback>
      </mc:AlternateContent>
      <p:sp>
        <p:nvSpPr>
          <p:cNvPr id="20" name="左大括号 19">
            <a:extLst>
              <a:ext uri="{FF2B5EF4-FFF2-40B4-BE49-F238E27FC236}">
                <a16:creationId xmlns:a16="http://schemas.microsoft.com/office/drawing/2014/main" id="{8252040F-6A60-4CE3-9C55-936D0AF2477C}"/>
              </a:ext>
            </a:extLst>
          </p:cNvPr>
          <p:cNvSpPr/>
          <p:nvPr/>
        </p:nvSpPr>
        <p:spPr>
          <a:xfrm>
            <a:off x="7623448" y="1954215"/>
            <a:ext cx="306105" cy="3662265"/>
          </a:xfrm>
          <a:prstGeom prst="leftBrace">
            <a:avLst>
              <a:gd name="adj1" fmla="val 11038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18C540-79F9-4F32-9E78-B942907060D5}"/>
              </a:ext>
            </a:extLst>
          </p:cNvPr>
          <p:cNvSpPr txBox="1"/>
          <p:nvPr/>
        </p:nvSpPr>
        <p:spPr>
          <a:xfrm>
            <a:off x="8654544" y="4329644"/>
            <a:ext cx="397565" cy="369332"/>
          </a:xfrm>
          <a:prstGeom prst="rect">
            <a:avLst/>
          </a:prstGeom>
          <a:noFill/>
        </p:spPr>
        <p:txBody>
          <a:bodyPr wrap="square" rtlCol="0">
            <a:spAutoFit/>
          </a:bodyPr>
          <a:lstStyle/>
          <a:p>
            <a:r>
              <a:rPr lang="en-US" altLang="zh-CN" dirty="0">
                <a:latin typeface="+mj-ea"/>
                <a:ea typeface="+mj-ea"/>
              </a:rPr>
              <a:t>…</a:t>
            </a:r>
            <a:endParaRPr lang="zh-CN" altLang="en-US" dirty="0">
              <a:latin typeface="+mj-ea"/>
              <a:ea typeface="+mj-ea"/>
            </a:endParaRPr>
          </a:p>
        </p:txBody>
      </p:sp>
      <p:pic>
        <p:nvPicPr>
          <p:cNvPr id="23" name="图片 22">
            <a:extLst>
              <a:ext uri="{FF2B5EF4-FFF2-40B4-BE49-F238E27FC236}">
                <a16:creationId xmlns:a16="http://schemas.microsoft.com/office/drawing/2014/main" id="{6444FE69-79DF-43F0-9EBD-9A432B479E80}"/>
              </a:ext>
            </a:extLst>
          </p:cNvPr>
          <p:cNvPicPr>
            <a:picLocks noChangeAspect="1"/>
          </p:cNvPicPr>
          <p:nvPr/>
        </p:nvPicPr>
        <p:blipFill>
          <a:blip r:embed="rId23"/>
          <a:stretch>
            <a:fillRect/>
          </a:stretch>
        </p:blipFill>
        <p:spPr>
          <a:xfrm>
            <a:off x="770651" y="2559955"/>
            <a:ext cx="5374486" cy="3343935"/>
          </a:xfrm>
          <a:prstGeom prst="rect">
            <a:avLst/>
          </a:prstGeom>
        </p:spPr>
      </p:pic>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5E06335-A1CE-40A8-86AF-BB53DF8E7CBF}"/>
                  </a:ext>
                </a:extLst>
              </p:cNvPr>
              <p:cNvSpPr/>
              <p:nvPr/>
            </p:nvSpPr>
            <p:spPr>
              <a:xfrm>
                <a:off x="996201" y="6012666"/>
                <a:ext cx="2203039" cy="3971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zh-CN" altLang="en-US" dirty="0"/>
              </a:p>
            </p:txBody>
          </p:sp>
        </mc:Choice>
        <mc:Fallback xmlns="">
          <p:sp>
            <p:nvSpPr>
              <p:cNvPr id="32" name="矩形 31">
                <a:extLst>
                  <a:ext uri="{FF2B5EF4-FFF2-40B4-BE49-F238E27FC236}">
                    <a16:creationId xmlns:a16="http://schemas.microsoft.com/office/drawing/2014/main" id="{D5E06335-A1CE-40A8-86AF-BB53DF8E7CBF}"/>
                  </a:ext>
                </a:extLst>
              </p:cNvPr>
              <p:cNvSpPr>
                <a:spLocks noRot="1" noChangeAspect="1" noMove="1" noResize="1" noEditPoints="1" noAdjustHandles="1" noChangeArrowheads="1" noChangeShapeType="1" noTextEdit="1"/>
              </p:cNvSpPr>
              <p:nvPr/>
            </p:nvSpPr>
            <p:spPr>
              <a:xfrm>
                <a:off x="996201" y="6012666"/>
                <a:ext cx="2203039" cy="397160"/>
              </a:xfrm>
              <a:prstGeom prst="rect">
                <a:avLst/>
              </a:prstGeom>
              <a:blipFill>
                <a:blip r:embed="rId24"/>
                <a:stretch>
                  <a:fillRect b="-9231"/>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B7704AD6-2532-470A-A2B8-4EDBF2B38CB4}"/>
              </a:ext>
            </a:extLst>
          </p:cNvPr>
          <p:cNvSpPr/>
          <p:nvPr/>
        </p:nvSpPr>
        <p:spPr>
          <a:xfrm>
            <a:off x="770651" y="1581546"/>
            <a:ext cx="5834209" cy="1000274"/>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dirty="0"/>
              <a:t>序列</a:t>
            </a:r>
            <a:r>
              <a:rPr lang="en-US" altLang="zh-CN" dirty="0"/>
              <a:t>-</a:t>
            </a:r>
            <a:r>
              <a:rPr lang="zh-CN" altLang="en-US" dirty="0"/>
              <a:t>顺序</a:t>
            </a:r>
            <a:r>
              <a:rPr lang="en-US" altLang="zh-CN" dirty="0"/>
              <a:t>-</a:t>
            </a:r>
            <a:r>
              <a:rPr lang="zh-CN" altLang="en-US" dirty="0"/>
              <a:t>耦合模式示意图</a:t>
            </a:r>
            <a:endParaRPr lang="en-US" altLang="zh-CN" dirty="0"/>
          </a:p>
          <a:p>
            <a:pPr marL="285750" indent="-285750">
              <a:spcBef>
                <a:spcPts val="600"/>
              </a:spcBef>
              <a:buFont typeface="Arial" panose="020B0604020202020204" pitchFamily="34" charset="0"/>
              <a:buChar char="•"/>
            </a:pPr>
            <a:r>
              <a:rPr lang="en-US" altLang="zh-CN" dirty="0" err="1"/>
              <a:t>a,b,c</a:t>
            </a:r>
            <a:r>
              <a:rPr lang="zh-CN" altLang="en-US" dirty="0"/>
              <a:t>分别表示最邻近、第二相邻和第三最相邻的序列</a:t>
            </a:r>
            <a:r>
              <a:rPr lang="en-US" altLang="zh-CN" dirty="0"/>
              <a:t>-</a:t>
            </a:r>
            <a:r>
              <a:rPr lang="zh-CN" altLang="en-US" dirty="0"/>
              <a:t>顺序</a:t>
            </a:r>
            <a:r>
              <a:rPr lang="en-US" altLang="zh-CN" dirty="0"/>
              <a:t>-</a:t>
            </a:r>
            <a:r>
              <a:rPr lang="zh-CN" altLang="en-US" dirty="0"/>
              <a:t>耦合模式蛋白质序列</a:t>
            </a:r>
            <a:endParaRPr lang="en-US" altLang="zh-CN" dirty="0"/>
          </a:p>
        </p:txBody>
      </p:sp>
      <p:sp>
        <p:nvSpPr>
          <p:cNvPr id="33" name="矩形 32">
            <a:extLst>
              <a:ext uri="{FF2B5EF4-FFF2-40B4-BE49-F238E27FC236}">
                <a16:creationId xmlns:a16="http://schemas.microsoft.com/office/drawing/2014/main" id="{96B524CE-A4D9-403E-8E20-513805EB5F1D}"/>
              </a:ext>
            </a:extLst>
          </p:cNvPr>
          <p:cNvSpPr/>
          <p:nvPr/>
        </p:nvSpPr>
        <p:spPr>
          <a:xfrm>
            <a:off x="6763279" y="5580468"/>
            <a:ext cx="5001029" cy="1156407"/>
          </a:xfrm>
          <a:prstGeom prst="rect">
            <a:avLst/>
          </a:prstGeom>
        </p:spPr>
        <p:txBody>
          <a:bodyPr wrap="square">
            <a:spAutoFit/>
          </a:bodyPr>
          <a:lstStyle/>
          <a:p>
            <a:pPr>
              <a:lnSpc>
                <a:spcPct val="150000"/>
              </a:lnSpc>
            </a:pPr>
            <a:r>
              <a:rPr lang="zh-CN" altLang="en-US" sz="1600" dirty="0"/>
              <a:t>其中，</a:t>
            </a:r>
            <a:r>
              <a:rPr lang="el-GR" altLang="zh-CN" sz="1600" dirty="0">
                <a:latin typeface="+mj-ea"/>
                <a:ea typeface="+mj-ea"/>
              </a:rPr>
              <a:t>τ</a:t>
            </a:r>
            <a:r>
              <a:rPr lang="en-US" altLang="zh-CN" sz="900" dirty="0">
                <a:latin typeface="+mj-ea"/>
                <a:ea typeface="+mj-ea"/>
              </a:rPr>
              <a:t>φ</a:t>
            </a:r>
            <a:r>
              <a:rPr lang="zh-CN" altLang="en-US" sz="1600" dirty="0">
                <a:ea typeface="+mj-ea"/>
              </a:rPr>
              <a:t>代表第</a:t>
            </a:r>
            <a:r>
              <a:rPr lang="el-GR" altLang="zh-CN" sz="1600" dirty="0">
                <a:ea typeface="+mj-ea"/>
              </a:rPr>
              <a:t>φ</a:t>
            </a:r>
            <a:r>
              <a:rPr lang="zh-CN" altLang="en-US" sz="1600" dirty="0">
                <a:ea typeface="+mj-ea"/>
              </a:rPr>
              <a:t>最邻近的序列</a:t>
            </a:r>
            <a:r>
              <a:rPr lang="en-US" altLang="zh-CN" sz="1600" dirty="0">
                <a:ea typeface="+mj-ea"/>
              </a:rPr>
              <a:t>-</a:t>
            </a:r>
            <a:r>
              <a:rPr lang="zh-CN" altLang="en-US" sz="1600" dirty="0">
                <a:ea typeface="+mj-ea"/>
              </a:rPr>
              <a:t>顺序</a:t>
            </a:r>
            <a:r>
              <a:rPr lang="en-US" altLang="zh-CN" sz="1600" dirty="0">
                <a:ea typeface="+mj-ea"/>
              </a:rPr>
              <a:t>-</a:t>
            </a:r>
            <a:r>
              <a:rPr lang="zh-CN" altLang="en-US" sz="1600" dirty="0">
                <a:ea typeface="+mj-ea"/>
              </a:rPr>
              <a:t>耦合数，</a:t>
            </a:r>
            <a:endParaRPr lang="en-US" altLang="zh-CN" sz="1600" dirty="0">
              <a:ea typeface="+mj-ea"/>
            </a:endParaRPr>
          </a:p>
          <a:p>
            <a:pPr>
              <a:lnSpc>
                <a:spcPct val="150000"/>
              </a:lnSpc>
            </a:pPr>
            <a:r>
              <a:rPr lang="en-US" altLang="zh-CN" sz="1600" dirty="0">
                <a:ea typeface="+mj-ea"/>
              </a:rPr>
              <a:t>L</a:t>
            </a:r>
            <a:r>
              <a:rPr lang="zh-CN" altLang="en-US" sz="1600" dirty="0">
                <a:ea typeface="+mj-ea"/>
              </a:rPr>
              <a:t>为序列长度，</a:t>
            </a:r>
            <a:r>
              <a:rPr lang="en-US" altLang="zh-CN" sz="1600" dirty="0">
                <a:ea typeface="+mj-ea"/>
              </a:rPr>
              <a:t>D(R</a:t>
            </a:r>
            <a:r>
              <a:rPr lang="en-US" altLang="zh-CN" sz="1050" dirty="0">
                <a:ea typeface="+mj-ea"/>
              </a:rPr>
              <a:t>i</a:t>
            </a:r>
            <a:r>
              <a:rPr lang="en-US" altLang="zh-CN" sz="1600" dirty="0">
                <a:ea typeface="+mj-ea"/>
              </a:rPr>
              <a:t>, </a:t>
            </a:r>
            <a:r>
              <a:rPr lang="en-US" altLang="zh-CN" sz="1600" dirty="0" err="1">
                <a:ea typeface="+mj-ea"/>
              </a:rPr>
              <a:t>R</a:t>
            </a:r>
            <a:r>
              <a:rPr lang="en-US" altLang="zh-CN" sz="1050" dirty="0" err="1">
                <a:ea typeface="+mj-ea"/>
              </a:rPr>
              <a:t>j</a:t>
            </a:r>
            <a:r>
              <a:rPr lang="en-US" altLang="zh-CN" sz="1600" dirty="0">
                <a:ea typeface="+mj-ea"/>
              </a:rPr>
              <a:t>)</a:t>
            </a:r>
            <a:r>
              <a:rPr lang="zh-CN" altLang="en-US" sz="1600" dirty="0">
                <a:ea typeface="+mj-ea"/>
              </a:rPr>
              <a:t>表示</a:t>
            </a:r>
            <a:r>
              <a:rPr lang="zh-CN" altLang="en-US" sz="1600" dirty="0"/>
              <a:t>氨基酸</a:t>
            </a:r>
            <a:r>
              <a:rPr lang="en-US" altLang="zh-CN" sz="1600" dirty="0"/>
              <a:t>R</a:t>
            </a:r>
            <a:r>
              <a:rPr lang="en-US" altLang="zh-CN" sz="1050" dirty="0"/>
              <a:t>i</a:t>
            </a:r>
            <a:r>
              <a:rPr lang="zh-CN" altLang="en-US" sz="1600" dirty="0"/>
              <a:t>和</a:t>
            </a:r>
            <a:r>
              <a:rPr lang="en-US" altLang="zh-CN" sz="1600" dirty="0" err="1"/>
              <a:t>R</a:t>
            </a:r>
            <a:r>
              <a:rPr lang="en-US" altLang="zh-CN" sz="1050" dirty="0" err="1"/>
              <a:t>j</a:t>
            </a:r>
            <a:r>
              <a:rPr lang="zh-CN" altLang="en-US" sz="1600" dirty="0"/>
              <a:t>的物理化学（化学）距离。</a:t>
            </a:r>
            <a:endParaRPr lang="zh-CN" altLang="en-US" sz="1600" dirty="0">
              <a:ea typeface="+mj-ea"/>
            </a:endParaRPr>
          </a:p>
        </p:txBody>
      </p:sp>
      <p:sp>
        <p:nvSpPr>
          <p:cNvPr id="34" name="矩形 33">
            <a:extLst>
              <a:ext uri="{FF2B5EF4-FFF2-40B4-BE49-F238E27FC236}">
                <a16:creationId xmlns:a16="http://schemas.microsoft.com/office/drawing/2014/main" id="{8BE52F93-F5E2-4F89-BA96-A4004C7DAD9A}"/>
              </a:ext>
            </a:extLst>
          </p:cNvPr>
          <p:cNvSpPr/>
          <p:nvPr/>
        </p:nvSpPr>
        <p:spPr>
          <a:xfrm>
            <a:off x="7248870" y="1135904"/>
            <a:ext cx="3548770" cy="646331"/>
          </a:xfrm>
          <a:prstGeom prst="rect">
            <a:avLst/>
          </a:prstGeom>
        </p:spPr>
        <p:txBody>
          <a:bodyPr wrap="square">
            <a:spAutoFit/>
          </a:bodyPr>
          <a:lstStyle/>
          <a:p>
            <a:pPr marL="285750" indent="-285750">
              <a:buFont typeface="Arial" panose="020B0604020202020204" pitchFamily="34" charset="0"/>
              <a:buChar char="•"/>
            </a:pPr>
            <a:r>
              <a:rPr lang="zh-CN" altLang="en-US" dirty="0"/>
              <a:t>序列顺序效应通过一组序列</a:t>
            </a:r>
            <a:r>
              <a:rPr lang="en-US" altLang="zh-CN" dirty="0"/>
              <a:t>-</a:t>
            </a:r>
            <a:r>
              <a:rPr lang="zh-CN" altLang="en-US" dirty="0"/>
              <a:t>顺序</a:t>
            </a:r>
            <a:r>
              <a:rPr lang="en-US" altLang="zh-CN" dirty="0"/>
              <a:t>-</a:t>
            </a:r>
            <a:r>
              <a:rPr lang="zh-CN" altLang="en-US" dirty="0"/>
              <a:t>耦合数近似表示：</a:t>
            </a:r>
          </a:p>
        </p:txBody>
      </p:sp>
      <p:sp>
        <p:nvSpPr>
          <p:cNvPr id="35" name="矩形 34">
            <a:extLst>
              <a:ext uri="{FF2B5EF4-FFF2-40B4-BE49-F238E27FC236}">
                <a16:creationId xmlns:a16="http://schemas.microsoft.com/office/drawing/2014/main" id="{1210FCDA-58D7-4B72-B053-1D4F1589972B}"/>
              </a:ext>
            </a:extLst>
          </p:cNvPr>
          <p:cNvSpPr/>
          <p:nvPr/>
        </p:nvSpPr>
        <p:spPr>
          <a:xfrm>
            <a:off x="3465300" y="5947345"/>
            <a:ext cx="2867778" cy="830997"/>
          </a:xfrm>
          <a:prstGeom prst="rect">
            <a:avLst/>
          </a:prstGeom>
        </p:spPr>
        <p:txBody>
          <a:bodyPr wrap="square">
            <a:spAutoFit/>
          </a:bodyPr>
          <a:lstStyle/>
          <a:p>
            <a:r>
              <a:rPr lang="en-US" altLang="zh-CN" sz="1600" dirty="0">
                <a:latin typeface="NewCenturySchlbk-Roman"/>
              </a:rPr>
              <a:t>R</a:t>
            </a:r>
            <a:r>
              <a:rPr lang="en-US" altLang="zh-CN" sz="900" dirty="0"/>
              <a:t>1</a:t>
            </a:r>
            <a:r>
              <a:rPr lang="zh-CN" altLang="en-US" sz="1600" dirty="0"/>
              <a:t>表示序列位置为</a:t>
            </a:r>
            <a:r>
              <a:rPr lang="en-US" altLang="zh-CN" sz="1600" dirty="0"/>
              <a:t>1</a:t>
            </a:r>
            <a:r>
              <a:rPr lang="zh-CN" altLang="en-US" sz="1600" dirty="0"/>
              <a:t>的氨基酸，</a:t>
            </a:r>
            <a:r>
              <a:rPr lang="en-US" altLang="zh-CN" sz="1600" dirty="0">
                <a:latin typeface="NewCenturySchlbk-Roman"/>
              </a:rPr>
              <a:t> R</a:t>
            </a:r>
            <a:r>
              <a:rPr lang="en-US" altLang="zh-CN" sz="900" dirty="0">
                <a:latin typeface="NewCenturySchlbk-Roman"/>
              </a:rPr>
              <a:t>2</a:t>
            </a:r>
            <a:r>
              <a:rPr lang="zh-CN" altLang="en-US" sz="1600" dirty="0"/>
              <a:t>表示序列位置为</a:t>
            </a:r>
            <a:r>
              <a:rPr lang="en-US" altLang="zh-CN" sz="1600" dirty="0"/>
              <a:t>2</a:t>
            </a:r>
            <a:r>
              <a:rPr lang="zh-CN" altLang="en-US" sz="1600" dirty="0"/>
              <a:t>的氨基酸，</a:t>
            </a:r>
            <a:r>
              <a:rPr lang="en-US" altLang="zh-CN" sz="1600" dirty="0">
                <a:latin typeface="NewCenturySchlbk-Roman"/>
              </a:rPr>
              <a:t> </a:t>
            </a:r>
            <a:r>
              <a:rPr lang="en-US" altLang="zh-CN" sz="1600" dirty="0" err="1">
                <a:latin typeface="NewCenturySchlbk-Roman"/>
              </a:rPr>
              <a:t>R</a:t>
            </a:r>
            <a:r>
              <a:rPr lang="en-US" altLang="zh-CN" sz="900" dirty="0" err="1">
                <a:latin typeface="NewCenturySchlbk-Roman"/>
              </a:rPr>
              <a:t>L</a:t>
            </a:r>
            <a:r>
              <a:rPr lang="zh-CN" altLang="en-US" sz="1600" dirty="0"/>
              <a:t>表示序列位置为</a:t>
            </a:r>
            <a:r>
              <a:rPr lang="en-US" altLang="zh-CN" sz="1600" dirty="0"/>
              <a:t>L</a:t>
            </a:r>
            <a:r>
              <a:rPr lang="zh-CN" altLang="en-US" sz="1600" dirty="0"/>
              <a:t>的氨基酸。</a:t>
            </a:r>
          </a:p>
        </p:txBody>
      </p:sp>
    </p:spTree>
    <p:extLst>
      <p:ext uri="{BB962C8B-B14F-4D97-AF65-F5344CB8AC3E}">
        <p14:creationId xmlns:p14="http://schemas.microsoft.com/office/powerpoint/2010/main" val="1360155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err="1"/>
              <a:t>QSO</a:t>
            </a:r>
            <a:endParaRPr lang="en-US" altLang="zh-CN" sz="2800" dirty="0"/>
          </a:p>
        </p:txBody>
      </p:sp>
      <p:pic>
        <p:nvPicPr>
          <p:cNvPr id="4" name="图片 3">
            <a:extLst>
              <a:ext uri="{FF2B5EF4-FFF2-40B4-BE49-F238E27FC236}">
                <a16:creationId xmlns:a16="http://schemas.microsoft.com/office/drawing/2014/main" id="{9177087F-68B8-4E80-B1DB-B420D1B41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34" y="2563244"/>
            <a:ext cx="11887731" cy="4050245"/>
          </a:xfrm>
          <a:prstGeom prst="rect">
            <a:avLst/>
          </a:prstGeom>
        </p:spPr>
      </p:pic>
      <p:sp>
        <p:nvSpPr>
          <p:cNvPr id="15" name="文本框 14">
            <a:extLst>
              <a:ext uri="{FF2B5EF4-FFF2-40B4-BE49-F238E27FC236}">
                <a16:creationId xmlns:a16="http://schemas.microsoft.com/office/drawing/2014/main" id="{DC7C2068-243C-4FA7-AF3A-699F83CE4BFD}"/>
              </a:ext>
            </a:extLst>
          </p:cNvPr>
          <p:cNvSpPr txBox="1"/>
          <p:nvPr/>
        </p:nvSpPr>
        <p:spPr>
          <a:xfrm>
            <a:off x="805990" y="1479668"/>
            <a:ext cx="4786500"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物理化学距离表</a:t>
            </a:r>
            <a:endParaRPr lang="en-US" altLang="zh-CN" sz="2000" dirty="0"/>
          </a:p>
        </p:txBody>
      </p:sp>
      <p:sp>
        <p:nvSpPr>
          <p:cNvPr id="6" name="矩形 5">
            <a:extLst>
              <a:ext uri="{FF2B5EF4-FFF2-40B4-BE49-F238E27FC236}">
                <a16:creationId xmlns:a16="http://schemas.microsoft.com/office/drawing/2014/main" id="{8F264716-CD29-429E-A5B2-D4C3083C51AA}"/>
              </a:ext>
            </a:extLst>
          </p:cNvPr>
          <p:cNvSpPr/>
          <p:nvPr/>
        </p:nvSpPr>
        <p:spPr>
          <a:xfrm>
            <a:off x="10404049" y="4910154"/>
            <a:ext cx="437321" cy="1722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8" name="直接箭头连接符 7">
            <a:extLst>
              <a:ext uri="{FF2B5EF4-FFF2-40B4-BE49-F238E27FC236}">
                <a16:creationId xmlns:a16="http://schemas.microsoft.com/office/drawing/2014/main" id="{DCAD3492-4057-487C-B665-B6427BD97D61}"/>
              </a:ext>
            </a:extLst>
          </p:cNvPr>
          <p:cNvCxnSpPr>
            <a:endCxn id="6" idx="1"/>
          </p:cNvCxnSpPr>
          <p:nvPr/>
        </p:nvCxnSpPr>
        <p:spPr>
          <a:xfrm>
            <a:off x="408573" y="4996292"/>
            <a:ext cx="9995476" cy="1"/>
          </a:xfrm>
          <a:prstGeom prst="straightConnector1">
            <a:avLst/>
          </a:prstGeom>
          <a:ln>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8DCAC6E1-488C-4431-A42A-F35D6F24C9B8}"/>
              </a:ext>
            </a:extLst>
          </p:cNvPr>
          <p:cNvCxnSpPr>
            <a:cxnSpLocks/>
            <a:endCxn id="6" idx="0"/>
          </p:cNvCxnSpPr>
          <p:nvPr/>
        </p:nvCxnSpPr>
        <p:spPr>
          <a:xfrm>
            <a:off x="10622709" y="3147614"/>
            <a:ext cx="1" cy="1762540"/>
          </a:xfrm>
          <a:prstGeom prst="straightConnector1">
            <a:avLst/>
          </a:prstGeom>
          <a:ln>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57179BD4-5E93-417F-AEBB-462160C0FBAB}"/>
              </a:ext>
            </a:extLst>
          </p:cNvPr>
          <p:cNvSpPr/>
          <p:nvPr/>
        </p:nvSpPr>
        <p:spPr>
          <a:xfrm>
            <a:off x="9838508" y="4924683"/>
            <a:ext cx="437321" cy="1722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2" name="直接箭头连接符 21">
            <a:extLst>
              <a:ext uri="{FF2B5EF4-FFF2-40B4-BE49-F238E27FC236}">
                <a16:creationId xmlns:a16="http://schemas.microsoft.com/office/drawing/2014/main" id="{37EB316E-BF0C-481A-8593-D6DF3AF2179A}"/>
              </a:ext>
            </a:extLst>
          </p:cNvPr>
          <p:cNvCxnSpPr>
            <a:cxnSpLocks/>
            <a:endCxn id="21" idx="1"/>
          </p:cNvCxnSpPr>
          <p:nvPr/>
        </p:nvCxnSpPr>
        <p:spPr>
          <a:xfrm>
            <a:off x="408573" y="4996292"/>
            <a:ext cx="9429935" cy="14530"/>
          </a:xfrm>
          <a:prstGeom prst="straightConnector1">
            <a:avLst/>
          </a:prstGeom>
          <a:ln>
            <a:solidFill>
              <a:srgbClr val="0070C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D5597A6A-2074-4417-A777-753B35CBA594}"/>
              </a:ext>
            </a:extLst>
          </p:cNvPr>
          <p:cNvCxnSpPr>
            <a:cxnSpLocks/>
            <a:endCxn id="21" idx="0"/>
          </p:cNvCxnSpPr>
          <p:nvPr/>
        </p:nvCxnSpPr>
        <p:spPr>
          <a:xfrm>
            <a:off x="10057168" y="3113205"/>
            <a:ext cx="1" cy="1811478"/>
          </a:xfrm>
          <a:prstGeom prst="straightConnector1">
            <a:avLst/>
          </a:prstGeom>
          <a:ln>
            <a:solidFill>
              <a:srgbClr val="0070C0"/>
            </a:solidFill>
            <a:prstDash val="sys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F0B6ACA2-6EFA-4D06-95CC-0612F910AA8D}"/>
                  </a:ext>
                </a:extLst>
              </p:cNvPr>
              <p:cNvSpPr/>
              <p:nvPr/>
            </p:nvSpPr>
            <p:spPr>
              <a:xfrm>
                <a:off x="805990" y="1769559"/>
                <a:ext cx="9626618"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spc="600">
                          <a:latin typeface="Cambria Math" panose="02040503050406030204" pitchFamily="18" charset="0"/>
                        </a:rPr>
                        <m:t>NVTNGITPRRWIKQCNPALAALLDK</m:t>
                      </m:r>
                    </m:oMath>
                  </m:oMathPara>
                </a14:m>
                <a:endParaRPr/>
              </a:p>
            </p:txBody>
          </p:sp>
        </mc:Choice>
        <mc:Fallback xmlns="">
          <p:sp>
            <p:nvSpPr>
              <p:cNvPr id="32" name="矩形 31">
                <a:extLst>
                  <a:ext uri="{FF2B5EF4-FFF2-40B4-BE49-F238E27FC236}">
                    <a16:creationId xmlns:a16="http://schemas.microsoft.com/office/drawing/2014/main" id="{F0B6ACA2-6EFA-4D06-95CC-0612F910AA8D}"/>
                  </a:ext>
                </a:extLst>
              </p:cNvPr>
              <p:cNvSpPr>
                <a:spLocks noRot="1" noChangeAspect="1" noMove="1" noResize="1" noEditPoints="1" noAdjustHandles="1" noChangeArrowheads="1" noChangeShapeType="1" noTextEdit="1"/>
              </p:cNvSpPr>
              <p:nvPr/>
            </p:nvSpPr>
            <p:spPr>
              <a:xfrm>
                <a:off x="805990" y="1769559"/>
                <a:ext cx="9626618" cy="70788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58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err="1"/>
              <a:t>QSO</a:t>
            </a:r>
            <a:endParaRPr lang="en-US" altLang="zh-CN" sz="28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D0B6B60-C63B-47C0-BEC0-1CC5B6155E8A}"/>
                  </a:ext>
                </a:extLst>
              </p:cNvPr>
              <p:cNvSpPr/>
              <p:nvPr/>
            </p:nvSpPr>
            <p:spPr>
              <a:xfrm>
                <a:off x="949692" y="2339977"/>
                <a:ext cx="7427866"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i="1">
                              <a:latin typeface="Cambria Math" panose="02040503050406030204" pitchFamily="18" charset="0"/>
                            </a:rPr>
                            <m:t>1</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−1</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b>
                          </m:sSub>
                        </m:e>
                      </m:nary>
                      <m:r>
                        <a:rPr lang="en-US" altLang="zh-CN" b="0" i="0" smtClean="0">
                          <a:latin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24</m:t>
                          </m:r>
                        </m:den>
                      </m:f>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𝐷</m:t>
                              </m:r>
                            </m:e>
                            <m:sup>
                              <m:r>
                                <a:rPr lang="en-US" altLang="zh-CN" b="0" i="1" smtClean="0">
                                  <a:latin typeface="Cambria Math" panose="02040503050406030204" pitchFamily="18" charset="0"/>
                                  <a:ea typeface="Cambria Math" panose="02040503050406030204" pitchFamily="18" charset="0"/>
                                </a:rPr>
                                <m:t>2</m:t>
                              </m:r>
                            </m:sup>
                          </m:sSup>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m:t>
                                  </m:r>
                                </m:sub>
                              </m:sSub>
                            </m:e>
                          </m:d>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3</m:t>
                                  </m:r>
                                </m:sub>
                              </m:sSub>
                            </m:e>
                          </m:d>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24</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25</m:t>
                                  </m:r>
                                </m:sub>
                              </m:sSub>
                            </m:e>
                          </m:d>
                        </m:e>
                      </m:d>
                    </m:oMath>
                  </m:oMathPara>
                </a14:m>
                <a:endParaRPr lang="zh-CN" altLang="en-US" dirty="0"/>
              </a:p>
            </p:txBody>
          </p:sp>
        </mc:Choice>
        <mc:Fallback xmlns="">
          <p:sp>
            <p:nvSpPr>
              <p:cNvPr id="2" name="矩形 1">
                <a:extLst>
                  <a:ext uri="{FF2B5EF4-FFF2-40B4-BE49-F238E27FC236}">
                    <a16:creationId xmlns:a16="http://schemas.microsoft.com/office/drawing/2014/main" id="{4D0B6B60-C63B-47C0-BEC0-1CC5B6155E8A}"/>
                  </a:ext>
                </a:extLst>
              </p:cNvPr>
              <p:cNvSpPr>
                <a:spLocks noRot="1" noChangeAspect="1" noMove="1" noResize="1" noEditPoints="1" noAdjustHandles="1" noChangeArrowheads="1" noChangeShapeType="1" noTextEdit="1"/>
              </p:cNvSpPr>
              <p:nvPr/>
            </p:nvSpPr>
            <p:spPr>
              <a:xfrm>
                <a:off x="949692" y="2339977"/>
                <a:ext cx="7427866" cy="8712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189785-427C-46E9-A1AB-D13B0F3D66ED}"/>
                  </a:ext>
                </a:extLst>
              </p:cNvPr>
              <p:cNvSpPr/>
              <p:nvPr/>
            </p:nvSpPr>
            <p:spPr>
              <a:xfrm>
                <a:off x="886117" y="3211241"/>
                <a:ext cx="738189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−2</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+2</m:t>
                              </m:r>
                            </m:sub>
                          </m:sSub>
                        </m:e>
                      </m:nary>
                      <m:r>
                        <a:rPr lang="en-US" altLang="zh-CN"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3</m:t>
                          </m:r>
                        </m:den>
                      </m:f>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3</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4</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5</m:t>
                                  </m:r>
                                </m:sub>
                              </m:sSub>
                            </m:e>
                          </m:d>
                        </m:e>
                      </m:d>
                    </m:oMath>
                  </m:oMathPara>
                </a14:m>
                <a:endParaRPr lang="zh-CN" altLang="en-US" dirty="0"/>
              </a:p>
            </p:txBody>
          </p:sp>
        </mc:Choice>
        <mc:Fallback xmlns="">
          <p:sp>
            <p:nvSpPr>
              <p:cNvPr id="6" name="矩形 5">
                <a:extLst>
                  <a:ext uri="{FF2B5EF4-FFF2-40B4-BE49-F238E27FC236}">
                    <a16:creationId xmlns:a16="http://schemas.microsoft.com/office/drawing/2014/main" id="{4F189785-427C-46E9-A1AB-D13B0F3D66ED}"/>
                  </a:ext>
                </a:extLst>
              </p:cNvPr>
              <p:cNvSpPr>
                <a:spLocks noRot="1" noChangeAspect="1" noMove="1" noResize="1" noEditPoints="1" noAdjustHandles="1" noChangeArrowheads="1" noChangeShapeType="1" noTextEdit="1"/>
              </p:cNvSpPr>
              <p:nvPr/>
            </p:nvSpPr>
            <p:spPr>
              <a:xfrm>
                <a:off x="886117" y="3211241"/>
                <a:ext cx="7381893" cy="8712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DB5E4AA-EECC-4E73-B8AF-6F98CAC18277}"/>
                  </a:ext>
                </a:extLst>
              </p:cNvPr>
              <p:cNvSpPr/>
              <p:nvPr/>
            </p:nvSpPr>
            <p:spPr>
              <a:xfrm>
                <a:off x="886118" y="4016882"/>
                <a:ext cx="7337009"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−3</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−3</m:t>
                          </m:r>
                        </m:sup>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22</m:t>
                              </m:r>
                            </m:den>
                          </m:f>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4</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5</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5</m:t>
                                      </m:r>
                                    </m:sub>
                                  </m:sSub>
                                </m:e>
                              </m:d>
                            </m:e>
                          </m:d>
                        </m:e>
                      </m:nary>
                    </m:oMath>
                  </m:oMathPara>
                </a14:m>
                <a:endParaRPr lang="zh-CN" altLang="en-US" dirty="0"/>
              </a:p>
            </p:txBody>
          </p:sp>
        </mc:Choice>
        <mc:Fallback xmlns="">
          <p:sp>
            <p:nvSpPr>
              <p:cNvPr id="16" name="矩形 15">
                <a:extLst>
                  <a:ext uri="{FF2B5EF4-FFF2-40B4-BE49-F238E27FC236}">
                    <a16:creationId xmlns:a16="http://schemas.microsoft.com/office/drawing/2014/main" id="{9DB5E4AA-EECC-4E73-B8AF-6F98CAC18277}"/>
                  </a:ext>
                </a:extLst>
              </p:cNvPr>
              <p:cNvSpPr>
                <a:spLocks noRot="1" noChangeAspect="1" noMove="1" noResize="1" noEditPoints="1" noAdjustHandles="1" noChangeArrowheads="1" noChangeShapeType="1" noTextEdit="1"/>
              </p:cNvSpPr>
              <p:nvPr/>
            </p:nvSpPr>
            <p:spPr>
              <a:xfrm>
                <a:off x="886118" y="4016882"/>
                <a:ext cx="7337009" cy="8712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13449F2-E6E8-4C34-8A34-1885D77B79F0}"/>
                  </a:ext>
                </a:extLst>
              </p:cNvPr>
              <p:cNvSpPr/>
              <p:nvPr/>
            </p:nvSpPr>
            <p:spPr>
              <a:xfrm>
                <a:off x="886117" y="5227152"/>
                <a:ext cx="7944247"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rPr>
                          </m:ctrlPr>
                        </m:sSubPr>
                        <m:e>
                          <m:r>
                            <a:rPr lang="zh-CN" altLang="el-GR" i="1">
                              <a:latin typeface="Cambria Math" panose="02040503050406030204" pitchFamily="18" charset="0"/>
                            </a:rPr>
                            <m:t>𝜏</m:t>
                          </m:r>
                        </m:e>
                        <m:sub>
                          <m:r>
                            <a:rPr lang="en-US" altLang="zh-CN" b="0" i="1" smtClean="0">
                              <a:latin typeface="Cambria Math" panose="02040503050406030204" pitchFamily="18" charset="0"/>
                            </a:rPr>
                            <m:t>12</m:t>
                          </m:r>
                        </m:sub>
                      </m:sSub>
                      <m:r>
                        <a:rPr lang="en-US" altLang="zh-CN" i="1">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r>
                            <a:rPr lang="en-US" altLang="zh-CN" i="1">
                              <a:latin typeface="Cambria Math" panose="02040503050406030204" pitchFamily="18" charset="0"/>
                            </a:rPr>
                            <m:t>−12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𝐿</m:t>
                          </m:r>
                          <m:r>
                            <a:rPr lang="en-US" altLang="zh-CN" i="1">
                              <a:latin typeface="Cambria Math" panose="02040503050406030204" pitchFamily="18" charset="0"/>
                            </a:rPr>
                            <m:t>−12</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13</m:t>
                              </m:r>
                            </m:den>
                          </m:f>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13</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14</m:t>
                                      </m:r>
                                    </m:sub>
                                  </m:sSub>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25</m:t>
                                      </m:r>
                                    </m:sub>
                                  </m:sSub>
                                </m:e>
                              </m:d>
                            </m:e>
                          </m:d>
                        </m:e>
                      </m:nary>
                    </m:oMath>
                  </m:oMathPara>
                </a14:m>
                <a:endParaRPr lang="zh-CN" altLang="en-US" dirty="0"/>
              </a:p>
            </p:txBody>
          </p:sp>
        </mc:Choice>
        <mc:Fallback xmlns="">
          <p:sp>
            <p:nvSpPr>
              <p:cNvPr id="17" name="矩形 16">
                <a:extLst>
                  <a:ext uri="{FF2B5EF4-FFF2-40B4-BE49-F238E27FC236}">
                    <a16:creationId xmlns:a16="http://schemas.microsoft.com/office/drawing/2014/main" id="{E13449F2-E6E8-4C34-8A34-1885D77B79F0}"/>
                  </a:ext>
                </a:extLst>
              </p:cNvPr>
              <p:cNvSpPr>
                <a:spLocks noRot="1" noChangeAspect="1" noMove="1" noResize="1" noEditPoints="1" noAdjustHandles="1" noChangeArrowheads="1" noChangeShapeType="1" noTextEdit="1"/>
              </p:cNvSpPr>
              <p:nvPr/>
            </p:nvSpPr>
            <p:spPr>
              <a:xfrm>
                <a:off x="886117" y="5227152"/>
                <a:ext cx="7944247" cy="871264"/>
              </a:xfrm>
              <a:prstGeom prst="rect">
                <a:avLst/>
              </a:prstGeom>
              <a:blipFill>
                <a:blip r:embed="rId13"/>
                <a:stretch>
                  <a:fillRect/>
                </a:stretch>
              </a:blipFill>
            </p:spPr>
            <p:txBody>
              <a:bodyPr/>
              <a:lstStyle/>
              <a:p>
                <a:r>
                  <a:rPr lang="zh-CN" altLang="en-US">
                    <a:noFill/>
                  </a:rPr>
                  <a:t> </a:t>
                </a:r>
              </a:p>
            </p:txBody>
          </p:sp>
        </mc:Fallback>
      </mc:AlternateContent>
      <p:sp>
        <p:nvSpPr>
          <p:cNvPr id="20" name="左大括号 19">
            <a:extLst>
              <a:ext uri="{FF2B5EF4-FFF2-40B4-BE49-F238E27FC236}">
                <a16:creationId xmlns:a16="http://schemas.microsoft.com/office/drawing/2014/main" id="{8252040F-6A60-4CE3-9C55-936D0AF2477C}"/>
              </a:ext>
            </a:extLst>
          </p:cNvPr>
          <p:cNvSpPr/>
          <p:nvPr/>
        </p:nvSpPr>
        <p:spPr>
          <a:xfrm>
            <a:off x="717642" y="2497554"/>
            <a:ext cx="306105" cy="3662265"/>
          </a:xfrm>
          <a:prstGeom prst="leftBrace">
            <a:avLst>
              <a:gd name="adj1" fmla="val 11038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18C540-79F9-4F32-9E78-B942907060D5}"/>
              </a:ext>
            </a:extLst>
          </p:cNvPr>
          <p:cNvSpPr txBox="1"/>
          <p:nvPr/>
        </p:nvSpPr>
        <p:spPr>
          <a:xfrm>
            <a:off x="1748738" y="4872983"/>
            <a:ext cx="397565" cy="369332"/>
          </a:xfrm>
          <a:prstGeom prst="rect">
            <a:avLst/>
          </a:prstGeom>
          <a:noFill/>
        </p:spPr>
        <p:txBody>
          <a:bodyPr wrap="square" rtlCol="0">
            <a:spAutoFit/>
          </a:bodyPr>
          <a:lstStyle/>
          <a:p>
            <a:r>
              <a:rPr lang="en-US" altLang="zh-CN" dirty="0">
                <a:latin typeface="+mj-ea"/>
                <a:ea typeface="+mj-ea"/>
              </a:rPr>
              <a:t>…</a:t>
            </a:r>
            <a:endParaRPr lang="zh-CN" altLang="en-US" dirty="0">
              <a:latin typeface="+mj-ea"/>
              <a:ea typeface="+mj-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C838A8E-D746-4582-8C03-BCA75E208A27}"/>
                  </a:ext>
                </a:extLst>
              </p:cNvPr>
              <p:cNvSpPr txBox="1"/>
              <p:nvPr/>
            </p:nvSpPr>
            <p:spPr>
              <a:xfrm>
                <a:off x="10553794" y="3936431"/>
                <a:ext cx="971548"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𝑚𝑎𝑥𝑙𝑎𝑔</m:t>
                          </m:r>
                        </m:sup>
                        <m:e>
                          <m:sSub>
                            <m:sSubPr>
                              <m:ctrlPr>
                                <a:rPr lang="pt-BR" altLang="zh-CN" i="1" smtClean="0">
                                  <a:latin typeface="Cambria Math" panose="02040503050406030204" pitchFamily="18" charset="0"/>
                                </a:rPr>
                              </m:ctrlPr>
                            </m:sSubPr>
                            <m:e>
                              <m:r>
                                <a:rPr lang="zh-CN" altLang="pt-BR" i="1" smtClean="0">
                                  <a:latin typeface="Cambria Math" panose="02040503050406030204" pitchFamily="18" charset="0"/>
                                </a:rPr>
                                <m:t>𝜏</m:t>
                              </m:r>
                            </m:e>
                            <m:sub>
                              <m:r>
                                <a:rPr lang="en-US" altLang="zh-CN" b="0" i="1" smtClean="0">
                                  <a:latin typeface="Cambria Math" panose="02040503050406030204" pitchFamily="18" charset="0"/>
                                </a:rPr>
                                <m:t>𝑑</m:t>
                              </m:r>
                            </m:sub>
                          </m:sSub>
                        </m:e>
                      </m:nary>
                    </m:oMath>
                  </m:oMathPara>
                </a14:m>
                <a:endParaRPr lang="zh-CN" altLang="en-US" dirty="0"/>
              </a:p>
            </p:txBody>
          </p:sp>
        </mc:Choice>
        <mc:Fallback xmlns="">
          <p:sp>
            <p:nvSpPr>
              <p:cNvPr id="8" name="文本框 7">
                <a:extLst>
                  <a:ext uri="{FF2B5EF4-FFF2-40B4-BE49-F238E27FC236}">
                    <a16:creationId xmlns:a16="http://schemas.microsoft.com/office/drawing/2014/main" id="{4C838A8E-D746-4582-8C03-BCA75E208A27}"/>
                  </a:ext>
                </a:extLst>
              </p:cNvPr>
              <p:cNvSpPr txBox="1">
                <a:spLocks noRot="1" noChangeAspect="1" noMove="1" noResize="1" noEditPoints="1" noAdjustHandles="1" noChangeArrowheads="1" noChangeShapeType="1" noTextEdit="1"/>
              </p:cNvSpPr>
              <p:nvPr/>
            </p:nvSpPr>
            <p:spPr>
              <a:xfrm>
                <a:off x="10553794" y="3936431"/>
                <a:ext cx="971548" cy="7845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8D6E67D-2A9D-4779-A8A0-9FF6590646D8}"/>
                  </a:ext>
                </a:extLst>
              </p:cNvPr>
              <p:cNvSpPr txBox="1"/>
              <p:nvPr/>
            </p:nvSpPr>
            <p:spPr>
              <a:xfrm>
                <a:off x="9154340" y="4919149"/>
                <a:ext cx="27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i="1" smtClean="0">
                          <a:latin typeface="Cambria Math" panose="02040503050406030204" pitchFamily="18" charset="0"/>
                        </a:rPr>
                        <m:t>=</m:t>
                      </m:r>
                      <m:r>
                        <a:rPr lang="en-US" altLang="zh-CN" b="0" i="1" smtClean="0">
                          <a:latin typeface="Cambria Math" panose="02040503050406030204" pitchFamily="18" charset="0"/>
                        </a:rPr>
                        <m:t>21,22,</m:t>
                      </m:r>
                      <m:r>
                        <a:rPr lang="en-US" altLang="zh-CN" b="0" i="1" smtClean="0">
                          <a:latin typeface="Cambria Math" panose="02040503050406030204" pitchFamily="18" charset="0"/>
                          <a:ea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𝑚𝑎𝑥𝑙𝑎𝑔</m:t>
                      </m:r>
                    </m:oMath>
                  </m:oMathPara>
                </a14:m>
                <a:endParaRPr lang="zh-CN" altLang="en-US" dirty="0"/>
              </a:p>
            </p:txBody>
          </p:sp>
        </mc:Choice>
        <mc:Fallback xmlns="">
          <p:sp>
            <p:nvSpPr>
              <p:cNvPr id="10" name="文本框 9">
                <a:extLst>
                  <a:ext uri="{FF2B5EF4-FFF2-40B4-BE49-F238E27FC236}">
                    <a16:creationId xmlns:a16="http://schemas.microsoft.com/office/drawing/2014/main" id="{E8D6E67D-2A9D-4779-A8A0-9FF6590646D8}"/>
                  </a:ext>
                </a:extLst>
              </p:cNvPr>
              <p:cNvSpPr txBox="1">
                <a:spLocks noRot="1" noChangeAspect="1" noMove="1" noResize="1" noEditPoints="1" noAdjustHandles="1" noChangeArrowheads="1" noChangeShapeType="1" noTextEdit="1"/>
              </p:cNvSpPr>
              <p:nvPr/>
            </p:nvSpPr>
            <p:spPr>
              <a:xfrm>
                <a:off x="9154340" y="4919149"/>
                <a:ext cx="2798908" cy="276999"/>
              </a:xfrm>
              <a:prstGeom prst="rect">
                <a:avLst/>
              </a:prstGeom>
              <a:blipFill>
                <a:blip r:embed="rId17"/>
                <a:stretch>
                  <a:fillRect l="-1525" r="-2397" b="-37778"/>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73050644-111E-45DC-BA78-42B007786BE8}"/>
              </a:ext>
            </a:extLst>
          </p:cNvPr>
          <p:cNvSpPr/>
          <p:nvPr/>
        </p:nvSpPr>
        <p:spPr>
          <a:xfrm>
            <a:off x="1023747" y="1652029"/>
            <a:ext cx="4833374" cy="400110"/>
          </a:xfrm>
          <a:prstGeom prst="rect">
            <a:avLst/>
          </a:prstGeom>
        </p:spPr>
        <p:txBody>
          <a:bodyPr wrap="none">
            <a:spAutoFit/>
          </a:bodyPr>
          <a:lstStyle/>
          <a:p>
            <a:pPr marL="285750" indent="-285750">
              <a:buFont typeface="Arial" panose="020B0604020202020204" pitchFamily="34" charset="0"/>
              <a:buChar char="•"/>
            </a:pPr>
            <a:r>
              <a:rPr lang="zh-CN" altLang="en-US" sz="2000" dirty="0"/>
              <a:t>基于物理化学距离矩阵和化学距离矩阵</a:t>
            </a:r>
          </a:p>
        </p:txBody>
      </p:sp>
      <p:sp>
        <p:nvSpPr>
          <p:cNvPr id="26" name="箭头: 右 25">
            <a:extLst>
              <a:ext uri="{FF2B5EF4-FFF2-40B4-BE49-F238E27FC236}">
                <a16:creationId xmlns:a16="http://schemas.microsoft.com/office/drawing/2014/main" id="{9F5EA8D5-E98B-40D4-8AD7-9B96C63520D5}"/>
              </a:ext>
            </a:extLst>
          </p:cNvPr>
          <p:cNvSpPr/>
          <p:nvPr/>
        </p:nvSpPr>
        <p:spPr>
          <a:xfrm>
            <a:off x="9051777" y="4123949"/>
            <a:ext cx="993913" cy="437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6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a:t>NUM</a:t>
            </a:r>
          </a:p>
        </p:txBody>
      </p:sp>
      <p:sp>
        <p:nvSpPr>
          <p:cNvPr id="10" name="矩形 9">
            <a:extLst>
              <a:ext uri="{FF2B5EF4-FFF2-40B4-BE49-F238E27FC236}">
                <a16:creationId xmlns:a16="http://schemas.microsoft.com/office/drawing/2014/main" id="{E43F1BF8-A2D4-4D58-A027-FAC7EBAF677E}"/>
              </a:ext>
            </a:extLst>
          </p:cNvPr>
          <p:cNvSpPr/>
          <p:nvPr/>
        </p:nvSpPr>
        <p:spPr>
          <a:xfrm>
            <a:off x="1319838" y="1548703"/>
            <a:ext cx="9546945" cy="113441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将</a:t>
            </a:r>
            <a:r>
              <a:rPr lang="en-US" altLang="zh-CN" sz="2400" dirty="0"/>
              <a:t>20</a:t>
            </a:r>
            <a:r>
              <a:rPr lang="zh-CN" altLang="en-US" sz="2400" dirty="0"/>
              <a:t>个标准氨基酸按照字母顺序分别表示为</a:t>
            </a:r>
            <a:r>
              <a:rPr lang="en-US" altLang="zh-CN" sz="2400" dirty="0"/>
              <a:t>1,2,3,…,20,0</a:t>
            </a:r>
            <a:r>
              <a:rPr lang="zh-CN" altLang="en-US" sz="2400" dirty="0"/>
              <a:t>表示为</a:t>
            </a:r>
            <a:r>
              <a:rPr lang="en-US" altLang="zh-CN" sz="2400" dirty="0"/>
              <a:t>21</a:t>
            </a:r>
            <a:r>
              <a:rPr lang="zh-CN" altLang="en-US" sz="2400" dirty="0"/>
              <a:t>。</a:t>
            </a:r>
            <a:endParaRPr lang="en-US" altLang="zh-CN" sz="2400" dirty="0"/>
          </a:p>
          <a:p>
            <a:pPr marL="342900" indent="-342900">
              <a:lnSpc>
                <a:spcPct val="150000"/>
              </a:lnSpc>
              <a:buFont typeface="Arial" panose="020B0604020202020204" pitchFamily="34" charset="0"/>
              <a:buChar char="•"/>
            </a:pPr>
            <a:r>
              <a:rPr lang="zh-CN" altLang="en-US" sz="2400" dirty="0"/>
              <a:t>每个长度为</a:t>
            </a:r>
            <a:r>
              <a:rPr lang="en-US" altLang="zh-CN" sz="2400" dirty="0"/>
              <a:t>25</a:t>
            </a:r>
            <a:r>
              <a:rPr lang="zh-CN" altLang="en-US" sz="2400" dirty="0"/>
              <a:t>的蛋白质序列忽略中心</a:t>
            </a:r>
            <a:r>
              <a:rPr lang="en-US" altLang="zh-CN" sz="2400" dirty="0"/>
              <a:t>K</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E464F0-DAEB-4D61-8D35-82E32724E90E}"/>
                  </a:ext>
                </a:extLst>
              </p:cNvPr>
              <p:cNvSpPr/>
              <p:nvPr/>
            </p:nvSpPr>
            <p:spPr>
              <a:xfrm>
                <a:off x="1116280" y="3870444"/>
                <a:ext cx="10053145" cy="707886"/>
              </a:xfrm>
              <a:prstGeom prst="rect">
                <a:avLst/>
              </a:prstGeom>
            </p:spPr>
            <p:txBody>
              <a:bodyPr wrap="square">
                <a:spAutoFit/>
              </a:bodyPr>
              <a:lstStyle/>
              <a:p>
                <a:pPr algn="dist"/>
                <a14:m>
                  <m:oMathPara xmlns:m="http://schemas.openxmlformats.org/officeDocument/2006/math">
                    <m:oMathParaPr>
                      <m:jc m:val="centerGroup"/>
                    </m:oMathParaPr>
                    <m:oMath xmlns:m="http://schemas.openxmlformats.org/officeDocument/2006/math">
                      <m:r>
                        <m:rPr>
                          <m:sty m:val="p"/>
                        </m:rPr>
                        <a:rPr lang="en-US" altLang="zh-CN" sz="4000" i="1" kern="1400" spc="670">
                          <a:latin typeface="Cambria Math" panose="02040503050406030204" pitchFamily="18" charset="0"/>
                        </a:rPr>
                        <m:t>NVTNGITPRRWIKQCNPALAALLDK</m:t>
                      </m:r>
                    </m:oMath>
                  </m:oMathPara>
                </a14:m>
                <a:endParaRPr dirty="0"/>
              </a:p>
            </p:txBody>
          </p:sp>
        </mc:Choice>
        <mc:Fallback xmlns="">
          <p:sp>
            <p:nvSpPr>
              <p:cNvPr id="15" name="矩形 14">
                <a:extLst>
                  <a:ext uri="{FF2B5EF4-FFF2-40B4-BE49-F238E27FC236}">
                    <a16:creationId xmlns:a16="http://schemas.microsoft.com/office/drawing/2014/main" id="{A6E464F0-DAEB-4D61-8D35-82E32724E90E}"/>
                  </a:ext>
                </a:extLst>
              </p:cNvPr>
              <p:cNvSpPr>
                <a:spLocks noRot="1" noChangeAspect="1" noMove="1" noResize="1" noEditPoints="1" noAdjustHandles="1" noChangeArrowheads="1" noChangeShapeType="1" noTextEdit="1"/>
              </p:cNvSpPr>
              <p:nvPr/>
            </p:nvSpPr>
            <p:spPr>
              <a:xfrm>
                <a:off x="1116280" y="3870444"/>
                <a:ext cx="10053145" cy="707886"/>
              </a:xfrm>
              <a:prstGeom prst="rect">
                <a:avLst/>
              </a:prstGeom>
              <a:blipFill>
                <a:blip r:embed="rId2"/>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A35F64F8-0E13-4CFC-BF95-69DC675D8D20}"/>
              </a:ext>
            </a:extLst>
          </p:cNvPr>
          <p:cNvSpPr/>
          <p:nvPr/>
        </p:nvSpPr>
        <p:spPr>
          <a:xfrm>
            <a:off x="1090985" y="5071132"/>
            <a:ext cx="10053145" cy="577850"/>
          </a:xfrm>
          <a:prstGeom prst="rect">
            <a:avLst/>
          </a:prstGeom>
        </p:spPr>
        <p:txBody>
          <a:bodyPr wrap="square">
            <a:spAutoFit/>
          </a:bodyPr>
          <a:lstStyle/>
          <a:p>
            <a:pPr>
              <a:lnSpc>
                <a:spcPct val="150000"/>
              </a:lnSpc>
            </a:pPr>
            <a:r>
              <a:rPr lang="en-US" altLang="zh-CN" sz="2400" spc="-150" dirty="0"/>
              <a:t>[ 12, 18,17, 12, 6,   8, 17,13,15,15, 19,  8,       14,  2, 12,13,  1, 10,  1,  1, 10,10,  3,   9 ]</a:t>
            </a:r>
          </a:p>
        </p:txBody>
      </p:sp>
      <p:graphicFrame>
        <p:nvGraphicFramePr>
          <p:cNvPr id="5" name="表格 4">
            <a:extLst>
              <a:ext uri="{FF2B5EF4-FFF2-40B4-BE49-F238E27FC236}">
                <a16:creationId xmlns:a16="http://schemas.microsoft.com/office/drawing/2014/main" id="{7795D4BE-5F18-4BD2-869B-A819CB2B41F3}"/>
              </a:ext>
            </a:extLst>
          </p:cNvPr>
          <p:cNvGraphicFramePr>
            <a:graphicFrameLocks noGrp="1"/>
          </p:cNvGraphicFramePr>
          <p:nvPr/>
        </p:nvGraphicFramePr>
        <p:xfrm>
          <a:off x="1416003" y="2964278"/>
          <a:ext cx="9359994" cy="741680"/>
        </p:xfrm>
        <a:graphic>
          <a:graphicData uri="http://schemas.openxmlformats.org/drawingml/2006/table">
            <a:tbl>
              <a:tblPr firstRow="1" bandRow="1">
                <a:tableStyleId>{93296810-A885-4BE3-A3E7-6D5BEEA58F35}</a:tableStyleId>
              </a:tblPr>
              <a:tblGrid>
                <a:gridCol w="445714">
                  <a:extLst>
                    <a:ext uri="{9D8B030D-6E8A-4147-A177-3AD203B41FA5}">
                      <a16:colId xmlns:a16="http://schemas.microsoft.com/office/drawing/2014/main" val="275038067"/>
                    </a:ext>
                  </a:extLst>
                </a:gridCol>
                <a:gridCol w="445714">
                  <a:extLst>
                    <a:ext uri="{9D8B030D-6E8A-4147-A177-3AD203B41FA5}">
                      <a16:colId xmlns:a16="http://schemas.microsoft.com/office/drawing/2014/main" val="186546369"/>
                    </a:ext>
                  </a:extLst>
                </a:gridCol>
                <a:gridCol w="445714">
                  <a:extLst>
                    <a:ext uri="{9D8B030D-6E8A-4147-A177-3AD203B41FA5}">
                      <a16:colId xmlns:a16="http://schemas.microsoft.com/office/drawing/2014/main" val="432600265"/>
                    </a:ext>
                  </a:extLst>
                </a:gridCol>
                <a:gridCol w="445714">
                  <a:extLst>
                    <a:ext uri="{9D8B030D-6E8A-4147-A177-3AD203B41FA5}">
                      <a16:colId xmlns:a16="http://schemas.microsoft.com/office/drawing/2014/main" val="2322205199"/>
                    </a:ext>
                  </a:extLst>
                </a:gridCol>
                <a:gridCol w="445714">
                  <a:extLst>
                    <a:ext uri="{9D8B030D-6E8A-4147-A177-3AD203B41FA5}">
                      <a16:colId xmlns:a16="http://schemas.microsoft.com/office/drawing/2014/main" val="3321391912"/>
                    </a:ext>
                  </a:extLst>
                </a:gridCol>
                <a:gridCol w="445714">
                  <a:extLst>
                    <a:ext uri="{9D8B030D-6E8A-4147-A177-3AD203B41FA5}">
                      <a16:colId xmlns:a16="http://schemas.microsoft.com/office/drawing/2014/main" val="3826293061"/>
                    </a:ext>
                  </a:extLst>
                </a:gridCol>
                <a:gridCol w="445714">
                  <a:extLst>
                    <a:ext uri="{9D8B030D-6E8A-4147-A177-3AD203B41FA5}">
                      <a16:colId xmlns:a16="http://schemas.microsoft.com/office/drawing/2014/main" val="921853218"/>
                    </a:ext>
                  </a:extLst>
                </a:gridCol>
                <a:gridCol w="445714">
                  <a:extLst>
                    <a:ext uri="{9D8B030D-6E8A-4147-A177-3AD203B41FA5}">
                      <a16:colId xmlns:a16="http://schemas.microsoft.com/office/drawing/2014/main" val="2440709143"/>
                    </a:ext>
                  </a:extLst>
                </a:gridCol>
                <a:gridCol w="445714">
                  <a:extLst>
                    <a:ext uri="{9D8B030D-6E8A-4147-A177-3AD203B41FA5}">
                      <a16:colId xmlns:a16="http://schemas.microsoft.com/office/drawing/2014/main" val="97643881"/>
                    </a:ext>
                  </a:extLst>
                </a:gridCol>
                <a:gridCol w="445714">
                  <a:extLst>
                    <a:ext uri="{9D8B030D-6E8A-4147-A177-3AD203B41FA5}">
                      <a16:colId xmlns:a16="http://schemas.microsoft.com/office/drawing/2014/main" val="3711934859"/>
                    </a:ext>
                  </a:extLst>
                </a:gridCol>
                <a:gridCol w="445714">
                  <a:extLst>
                    <a:ext uri="{9D8B030D-6E8A-4147-A177-3AD203B41FA5}">
                      <a16:colId xmlns:a16="http://schemas.microsoft.com/office/drawing/2014/main" val="682196643"/>
                    </a:ext>
                  </a:extLst>
                </a:gridCol>
                <a:gridCol w="445714">
                  <a:extLst>
                    <a:ext uri="{9D8B030D-6E8A-4147-A177-3AD203B41FA5}">
                      <a16:colId xmlns:a16="http://schemas.microsoft.com/office/drawing/2014/main" val="517660224"/>
                    </a:ext>
                  </a:extLst>
                </a:gridCol>
                <a:gridCol w="445714">
                  <a:extLst>
                    <a:ext uri="{9D8B030D-6E8A-4147-A177-3AD203B41FA5}">
                      <a16:colId xmlns:a16="http://schemas.microsoft.com/office/drawing/2014/main" val="4072924680"/>
                    </a:ext>
                  </a:extLst>
                </a:gridCol>
                <a:gridCol w="445714">
                  <a:extLst>
                    <a:ext uri="{9D8B030D-6E8A-4147-A177-3AD203B41FA5}">
                      <a16:colId xmlns:a16="http://schemas.microsoft.com/office/drawing/2014/main" val="4017967582"/>
                    </a:ext>
                  </a:extLst>
                </a:gridCol>
                <a:gridCol w="445714">
                  <a:extLst>
                    <a:ext uri="{9D8B030D-6E8A-4147-A177-3AD203B41FA5}">
                      <a16:colId xmlns:a16="http://schemas.microsoft.com/office/drawing/2014/main" val="1252283904"/>
                    </a:ext>
                  </a:extLst>
                </a:gridCol>
                <a:gridCol w="445714">
                  <a:extLst>
                    <a:ext uri="{9D8B030D-6E8A-4147-A177-3AD203B41FA5}">
                      <a16:colId xmlns:a16="http://schemas.microsoft.com/office/drawing/2014/main" val="2999127596"/>
                    </a:ext>
                  </a:extLst>
                </a:gridCol>
                <a:gridCol w="445714">
                  <a:extLst>
                    <a:ext uri="{9D8B030D-6E8A-4147-A177-3AD203B41FA5}">
                      <a16:colId xmlns:a16="http://schemas.microsoft.com/office/drawing/2014/main" val="2084548934"/>
                    </a:ext>
                  </a:extLst>
                </a:gridCol>
                <a:gridCol w="445714">
                  <a:extLst>
                    <a:ext uri="{9D8B030D-6E8A-4147-A177-3AD203B41FA5}">
                      <a16:colId xmlns:a16="http://schemas.microsoft.com/office/drawing/2014/main" val="1501172965"/>
                    </a:ext>
                  </a:extLst>
                </a:gridCol>
                <a:gridCol w="445714">
                  <a:extLst>
                    <a:ext uri="{9D8B030D-6E8A-4147-A177-3AD203B41FA5}">
                      <a16:colId xmlns:a16="http://schemas.microsoft.com/office/drawing/2014/main" val="360731135"/>
                    </a:ext>
                  </a:extLst>
                </a:gridCol>
                <a:gridCol w="445714">
                  <a:extLst>
                    <a:ext uri="{9D8B030D-6E8A-4147-A177-3AD203B41FA5}">
                      <a16:colId xmlns:a16="http://schemas.microsoft.com/office/drawing/2014/main" val="131841161"/>
                    </a:ext>
                  </a:extLst>
                </a:gridCol>
                <a:gridCol w="445714">
                  <a:extLst>
                    <a:ext uri="{9D8B030D-6E8A-4147-A177-3AD203B41FA5}">
                      <a16:colId xmlns:a16="http://schemas.microsoft.com/office/drawing/2014/main" val="656617563"/>
                    </a:ext>
                  </a:extLst>
                </a:gridCol>
              </a:tblGrid>
              <a:tr h="370840">
                <a:tc>
                  <a:txBody>
                    <a:bodyPr/>
                    <a:lstStyle/>
                    <a:p>
                      <a:pPr algn="ctr"/>
                      <a:r>
                        <a:rPr lang="en-US" altLang="zh-CN" dirty="0"/>
                        <a:t>A</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a:t>
                      </a:r>
                      <a:endParaRPr lang="zh-CN" altLang="en-US" dirty="0"/>
                    </a:p>
                  </a:txBody>
                  <a:tcPr/>
                </a:tc>
                <a:tc>
                  <a:txBody>
                    <a:bodyPr/>
                    <a:lstStyle/>
                    <a:p>
                      <a:pPr algn="ctr"/>
                      <a:r>
                        <a:rPr lang="en-US" altLang="zh-CN" dirty="0"/>
                        <a:t>M</a:t>
                      </a:r>
                      <a:endParaRPr lang="zh-CN" altLang="en-US" dirty="0"/>
                    </a:p>
                  </a:txBody>
                  <a:tcPr/>
                </a:tc>
                <a:tc>
                  <a:txBody>
                    <a:bodyPr/>
                    <a:lstStyle/>
                    <a:p>
                      <a:pPr algn="ctr"/>
                      <a:r>
                        <a:rPr lang="en-US" altLang="zh-CN" dirty="0"/>
                        <a:t>N</a:t>
                      </a:r>
                      <a:endParaRPr lang="zh-CN" altLang="en-US" dirty="0"/>
                    </a:p>
                  </a:txBody>
                  <a:tcPr/>
                </a:tc>
                <a:tc>
                  <a:txBody>
                    <a:bodyPr/>
                    <a:lstStyle/>
                    <a:p>
                      <a:pPr algn="ctr"/>
                      <a:r>
                        <a:rPr lang="en-US" altLang="zh-CN" dirty="0"/>
                        <a:t>P</a:t>
                      </a:r>
                      <a:endParaRPr lang="zh-CN" altLang="en-US" dirty="0"/>
                    </a:p>
                  </a:txBody>
                  <a:tcPr/>
                </a:tc>
                <a:tc>
                  <a:txBody>
                    <a:bodyPr/>
                    <a:lstStyle/>
                    <a:p>
                      <a:pPr algn="ctr"/>
                      <a:r>
                        <a:rPr lang="en-US" altLang="zh-CN" dirty="0"/>
                        <a:t>Q</a:t>
                      </a:r>
                      <a:endParaRPr lang="zh-CN" altLang="en-US" dirty="0"/>
                    </a:p>
                  </a:txBody>
                  <a:tcPr/>
                </a:tc>
                <a:tc>
                  <a:txBody>
                    <a:bodyPr/>
                    <a:lstStyle/>
                    <a:p>
                      <a:pPr algn="ctr"/>
                      <a:r>
                        <a:rPr lang="en-US" altLang="zh-CN" dirty="0"/>
                        <a:t>R</a:t>
                      </a:r>
                      <a:endParaRPr lang="zh-CN" altLang="en-US" dirty="0"/>
                    </a:p>
                  </a:txBody>
                  <a:tcPr/>
                </a:tc>
                <a:tc>
                  <a:txBody>
                    <a:bodyPr/>
                    <a:lstStyle/>
                    <a:p>
                      <a:pPr algn="ctr"/>
                      <a:r>
                        <a:rPr lang="en-US" altLang="zh-CN" dirty="0"/>
                        <a:t>S</a:t>
                      </a:r>
                      <a:endParaRPr lang="zh-CN" altLang="en-US" dirty="0"/>
                    </a:p>
                  </a:txBody>
                  <a:tcPr/>
                </a:tc>
                <a:tc>
                  <a:txBody>
                    <a:bodyPr/>
                    <a:lstStyle/>
                    <a:p>
                      <a:pPr algn="ctr"/>
                      <a:r>
                        <a:rPr lang="en-US" altLang="zh-CN" dirty="0"/>
                        <a:t>T</a:t>
                      </a:r>
                      <a:endParaRPr lang="zh-CN" altLang="en-US" dirty="0"/>
                    </a:p>
                  </a:txBody>
                  <a:tcPr/>
                </a:tc>
                <a:tc>
                  <a:txBody>
                    <a:bodyPr/>
                    <a:lstStyle/>
                    <a:p>
                      <a:pPr algn="ctr"/>
                      <a:r>
                        <a:rPr lang="en-US" altLang="zh-CN" dirty="0"/>
                        <a:t>V</a:t>
                      </a:r>
                      <a:endParaRPr lang="zh-CN" altLang="en-US" dirty="0"/>
                    </a:p>
                  </a:txBody>
                  <a:tcPr/>
                </a:tc>
                <a:tc>
                  <a:txBody>
                    <a:bodyPr/>
                    <a:lstStyle/>
                    <a:p>
                      <a:pPr algn="ctr"/>
                      <a:r>
                        <a:rPr lang="en-US" altLang="zh-CN" dirty="0"/>
                        <a:t>W</a:t>
                      </a:r>
                      <a:endParaRPr lang="zh-CN" altLang="en-US" dirty="0"/>
                    </a:p>
                  </a:txBody>
                  <a:tcPr/>
                </a:tc>
                <a:tc>
                  <a:txBody>
                    <a:bodyPr/>
                    <a:lstStyle/>
                    <a:p>
                      <a:pPr algn="ctr"/>
                      <a:r>
                        <a:rPr lang="en-US" altLang="zh-CN" dirty="0"/>
                        <a:t>Y</a:t>
                      </a:r>
                      <a:endParaRPr lang="zh-CN" altLang="en-US" dirty="0"/>
                    </a:p>
                  </a:txBody>
                  <a:tcPr/>
                </a:tc>
                <a:tc>
                  <a:txBody>
                    <a:bodyPr/>
                    <a:lstStyle/>
                    <a:p>
                      <a:pPr algn="ctr"/>
                      <a:r>
                        <a:rPr lang="en-US" altLang="zh-CN" dirty="0"/>
                        <a:t>O</a:t>
                      </a:r>
                      <a:endParaRPr lang="zh-CN" altLang="en-US" dirty="0"/>
                    </a:p>
                  </a:txBody>
                  <a:tcPr/>
                </a:tc>
                <a:extLst>
                  <a:ext uri="{0D108BD9-81ED-4DB2-BD59-A6C34878D82A}">
                    <a16:rowId xmlns:a16="http://schemas.microsoft.com/office/drawing/2014/main" val="8346698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14</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16</a:t>
                      </a:r>
                      <a:endParaRPr lang="zh-CN" altLang="en-US" dirty="0"/>
                    </a:p>
                  </a:txBody>
                  <a:tcPr/>
                </a:tc>
                <a:tc>
                  <a:txBody>
                    <a:bodyPr/>
                    <a:lstStyle/>
                    <a:p>
                      <a:pPr algn="ctr"/>
                      <a:r>
                        <a:rPr lang="en-US" altLang="zh-CN" dirty="0"/>
                        <a:t>17</a:t>
                      </a:r>
                      <a:endParaRPr lang="zh-CN" altLang="en-US" dirty="0"/>
                    </a:p>
                  </a:txBody>
                  <a:tcPr/>
                </a:tc>
                <a:tc>
                  <a:txBody>
                    <a:bodyPr/>
                    <a:lstStyle/>
                    <a:p>
                      <a:pPr algn="ctr"/>
                      <a:r>
                        <a:rPr lang="en-US" altLang="zh-CN" dirty="0"/>
                        <a:t>18</a:t>
                      </a:r>
                      <a:endParaRPr lang="zh-CN" altLang="en-US" dirty="0"/>
                    </a:p>
                  </a:txBody>
                  <a:tcPr/>
                </a:tc>
                <a:tc>
                  <a:txBody>
                    <a:bodyPr/>
                    <a:lstStyle/>
                    <a:p>
                      <a:pPr algn="ctr"/>
                      <a:r>
                        <a:rPr lang="en-US" altLang="zh-CN" dirty="0"/>
                        <a:t>19</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21</a:t>
                      </a:r>
                      <a:endParaRPr lang="zh-CN" altLang="en-US" dirty="0"/>
                    </a:p>
                  </a:txBody>
                  <a:tcPr/>
                </a:tc>
                <a:extLst>
                  <a:ext uri="{0D108BD9-81ED-4DB2-BD59-A6C34878D82A}">
                    <a16:rowId xmlns:a16="http://schemas.microsoft.com/office/drawing/2014/main" val="2828360917"/>
                  </a:ext>
                </a:extLst>
              </a:tr>
            </a:tbl>
          </a:graphicData>
        </a:graphic>
      </p:graphicFrame>
      <p:cxnSp>
        <p:nvCxnSpPr>
          <p:cNvPr id="27" name="直接箭头连接符 26">
            <a:extLst>
              <a:ext uri="{FF2B5EF4-FFF2-40B4-BE49-F238E27FC236}">
                <a16:creationId xmlns:a16="http://schemas.microsoft.com/office/drawing/2014/main" id="{6526FF9D-4A6A-4546-A8AC-A4FF801C9784}"/>
              </a:ext>
            </a:extLst>
          </p:cNvPr>
          <p:cNvCxnSpPr>
            <a:cxnSpLocks/>
          </p:cNvCxnSpPr>
          <p:nvPr/>
        </p:nvCxnSpPr>
        <p:spPr>
          <a:xfrm>
            <a:off x="1504096"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94E0A510-AF0F-422E-B922-FA20CCCD492E}"/>
              </a:ext>
            </a:extLst>
          </p:cNvPr>
          <p:cNvCxnSpPr>
            <a:cxnSpLocks/>
          </p:cNvCxnSpPr>
          <p:nvPr/>
        </p:nvCxnSpPr>
        <p:spPr>
          <a:xfrm>
            <a:off x="1881848"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A3690A15-188C-4E9D-A8DE-B361843D9C26}"/>
              </a:ext>
            </a:extLst>
          </p:cNvPr>
          <p:cNvCxnSpPr>
            <a:cxnSpLocks/>
          </p:cNvCxnSpPr>
          <p:nvPr/>
        </p:nvCxnSpPr>
        <p:spPr>
          <a:xfrm>
            <a:off x="2301925"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4AEBA85B-7530-4E02-9B4D-FEA7E13C47E4}"/>
              </a:ext>
            </a:extLst>
          </p:cNvPr>
          <p:cNvCxnSpPr>
            <a:cxnSpLocks/>
          </p:cNvCxnSpPr>
          <p:nvPr/>
        </p:nvCxnSpPr>
        <p:spPr>
          <a:xfrm>
            <a:off x="2679676"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F7455050-3D8C-4901-8932-9CFE1F36D972}"/>
              </a:ext>
            </a:extLst>
          </p:cNvPr>
          <p:cNvCxnSpPr>
            <a:cxnSpLocks/>
          </p:cNvCxnSpPr>
          <p:nvPr/>
        </p:nvCxnSpPr>
        <p:spPr>
          <a:xfrm>
            <a:off x="3057426"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A9824662-3B56-447D-B0F3-5C64A1DC9745}"/>
              </a:ext>
            </a:extLst>
          </p:cNvPr>
          <p:cNvCxnSpPr>
            <a:cxnSpLocks/>
          </p:cNvCxnSpPr>
          <p:nvPr/>
        </p:nvCxnSpPr>
        <p:spPr>
          <a:xfrm>
            <a:off x="3435176"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9B8EB774-280D-43FE-A6CA-8DAD789B0349}"/>
              </a:ext>
            </a:extLst>
          </p:cNvPr>
          <p:cNvCxnSpPr>
            <a:cxnSpLocks/>
          </p:cNvCxnSpPr>
          <p:nvPr/>
        </p:nvCxnSpPr>
        <p:spPr>
          <a:xfrm>
            <a:off x="3812925"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187A35A9-A849-4F5A-839F-E841CEFBAB44}"/>
              </a:ext>
            </a:extLst>
          </p:cNvPr>
          <p:cNvCxnSpPr>
            <a:cxnSpLocks/>
          </p:cNvCxnSpPr>
          <p:nvPr/>
        </p:nvCxnSpPr>
        <p:spPr>
          <a:xfrm>
            <a:off x="4190673"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B492182D-D033-41A3-91B6-8CC764808269}"/>
              </a:ext>
            </a:extLst>
          </p:cNvPr>
          <p:cNvCxnSpPr>
            <a:cxnSpLocks/>
          </p:cNvCxnSpPr>
          <p:nvPr/>
        </p:nvCxnSpPr>
        <p:spPr>
          <a:xfrm>
            <a:off x="4568421"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423FDB33-DD05-47D2-8BE2-A569BC5471B2}"/>
              </a:ext>
            </a:extLst>
          </p:cNvPr>
          <p:cNvCxnSpPr>
            <a:cxnSpLocks/>
          </p:cNvCxnSpPr>
          <p:nvPr/>
        </p:nvCxnSpPr>
        <p:spPr>
          <a:xfrm>
            <a:off x="4946165"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4C27B9CF-995A-4809-A4DC-747DE133DF34}"/>
              </a:ext>
            </a:extLst>
          </p:cNvPr>
          <p:cNvCxnSpPr>
            <a:cxnSpLocks/>
          </p:cNvCxnSpPr>
          <p:nvPr/>
        </p:nvCxnSpPr>
        <p:spPr>
          <a:xfrm>
            <a:off x="5360120"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8CB2BEB7-1D9D-44CC-B0B3-4641937734AE}"/>
              </a:ext>
            </a:extLst>
          </p:cNvPr>
          <p:cNvCxnSpPr>
            <a:cxnSpLocks/>
          </p:cNvCxnSpPr>
          <p:nvPr/>
        </p:nvCxnSpPr>
        <p:spPr>
          <a:xfrm>
            <a:off x="6514679"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8951AF03-937A-40FB-B09F-01ADA3172C43}"/>
              </a:ext>
            </a:extLst>
          </p:cNvPr>
          <p:cNvCxnSpPr>
            <a:cxnSpLocks/>
          </p:cNvCxnSpPr>
          <p:nvPr/>
        </p:nvCxnSpPr>
        <p:spPr>
          <a:xfrm>
            <a:off x="5774936" y="4510680"/>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D5A8D8E3-5569-4814-AB06-8A333E133624}"/>
              </a:ext>
            </a:extLst>
          </p:cNvPr>
          <p:cNvCxnSpPr>
            <a:cxnSpLocks/>
          </p:cNvCxnSpPr>
          <p:nvPr/>
        </p:nvCxnSpPr>
        <p:spPr>
          <a:xfrm>
            <a:off x="6932002" y="4503525"/>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26742A91-2F99-4086-A991-59002FC58462}"/>
              </a:ext>
            </a:extLst>
          </p:cNvPr>
          <p:cNvCxnSpPr>
            <a:cxnSpLocks/>
          </p:cNvCxnSpPr>
          <p:nvPr/>
        </p:nvCxnSpPr>
        <p:spPr>
          <a:xfrm>
            <a:off x="7343170" y="4507976"/>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2D5A0138-1DFA-4471-BA0D-097140B658A2}"/>
              </a:ext>
            </a:extLst>
          </p:cNvPr>
          <p:cNvCxnSpPr>
            <a:cxnSpLocks/>
          </p:cNvCxnSpPr>
          <p:nvPr/>
        </p:nvCxnSpPr>
        <p:spPr>
          <a:xfrm>
            <a:off x="7714996"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E03EE933-BB7E-4F77-BE6A-3197A98B317D}"/>
              </a:ext>
            </a:extLst>
          </p:cNvPr>
          <p:cNvCxnSpPr>
            <a:cxnSpLocks/>
          </p:cNvCxnSpPr>
          <p:nvPr/>
        </p:nvCxnSpPr>
        <p:spPr>
          <a:xfrm>
            <a:off x="8100486" y="4505855"/>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43702F1-87C2-4E4C-B8C6-DF642BD34B10}"/>
              </a:ext>
            </a:extLst>
          </p:cNvPr>
          <p:cNvCxnSpPr>
            <a:cxnSpLocks/>
          </p:cNvCxnSpPr>
          <p:nvPr/>
        </p:nvCxnSpPr>
        <p:spPr>
          <a:xfrm>
            <a:off x="8447770"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6B6B447C-16CD-4C45-A4C2-AD6375EAD82D}"/>
              </a:ext>
            </a:extLst>
          </p:cNvPr>
          <p:cNvCxnSpPr>
            <a:cxnSpLocks/>
          </p:cNvCxnSpPr>
          <p:nvPr/>
        </p:nvCxnSpPr>
        <p:spPr>
          <a:xfrm>
            <a:off x="8864335" y="4507976"/>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47E8C20D-D7DB-4968-9C2F-9FC6CE289A45}"/>
              </a:ext>
            </a:extLst>
          </p:cNvPr>
          <p:cNvCxnSpPr>
            <a:cxnSpLocks/>
          </p:cNvCxnSpPr>
          <p:nvPr/>
        </p:nvCxnSpPr>
        <p:spPr>
          <a:xfrm>
            <a:off x="9206222" y="4501878"/>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0A47BA52-8320-4343-B462-BAEC64BC5980}"/>
              </a:ext>
            </a:extLst>
          </p:cNvPr>
          <p:cNvCxnSpPr>
            <a:cxnSpLocks/>
          </p:cNvCxnSpPr>
          <p:nvPr/>
        </p:nvCxnSpPr>
        <p:spPr>
          <a:xfrm>
            <a:off x="10743485" y="4500984"/>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D9FD48DD-2B0D-44F2-8F88-6E9878D183E9}"/>
              </a:ext>
            </a:extLst>
          </p:cNvPr>
          <p:cNvCxnSpPr>
            <a:cxnSpLocks/>
          </p:cNvCxnSpPr>
          <p:nvPr/>
        </p:nvCxnSpPr>
        <p:spPr>
          <a:xfrm>
            <a:off x="10326179" y="4507976"/>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16BE95E4-4E8F-45D4-9BF9-B5937DA71526}"/>
              </a:ext>
            </a:extLst>
          </p:cNvPr>
          <p:cNvCxnSpPr>
            <a:cxnSpLocks/>
          </p:cNvCxnSpPr>
          <p:nvPr/>
        </p:nvCxnSpPr>
        <p:spPr>
          <a:xfrm>
            <a:off x="9963900" y="4516545"/>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0A3A1744-3F92-4431-B1A9-0EE74F074270}"/>
              </a:ext>
            </a:extLst>
          </p:cNvPr>
          <p:cNvCxnSpPr>
            <a:cxnSpLocks/>
          </p:cNvCxnSpPr>
          <p:nvPr/>
        </p:nvCxnSpPr>
        <p:spPr>
          <a:xfrm>
            <a:off x="9610236" y="4500984"/>
            <a:ext cx="1" cy="69142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D5EFAF9A-7275-4BE5-B6D0-54CAC812CF0D}"/>
              </a:ext>
            </a:extLst>
          </p:cNvPr>
          <p:cNvSpPr/>
          <p:nvPr/>
        </p:nvSpPr>
        <p:spPr>
          <a:xfrm>
            <a:off x="1435497" y="5751144"/>
            <a:ext cx="9546945" cy="5804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因此，获得</a:t>
            </a:r>
            <a:r>
              <a:rPr lang="en-US" altLang="zh-CN" sz="2400" dirty="0"/>
              <a:t>24</a:t>
            </a:r>
            <a:r>
              <a:rPr lang="zh-CN" altLang="en-US" sz="2400" dirty="0"/>
              <a:t>维特征编码向量</a:t>
            </a:r>
            <a:endParaRPr lang="en-US" altLang="zh-CN" sz="2400" dirty="0"/>
          </a:p>
        </p:txBody>
      </p:sp>
      <p:sp>
        <p:nvSpPr>
          <p:cNvPr id="4" name="乘号 3">
            <a:extLst>
              <a:ext uri="{FF2B5EF4-FFF2-40B4-BE49-F238E27FC236}">
                <a16:creationId xmlns:a16="http://schemas.microsoft.com/office/drawing/2014/main" id="{4087F7A9-B5DD-4383-88AB-C00E37A8CFD1}"/>
              </a:ext>
            </a:extLst>
          </p:cNvPr>
          <p:cNvSpPr/>
          <p:nvPr/>
        </p:nvSpPr>
        <p:spPr>
          <a:xfrm>
            <a:off x="5774936" y="3870444"/>
            <a:ext cx="647505" cy="741680"/>
          </a:xfrm>
          <a:prstGeom prst="mathMultiply">
            <a:avLst>
              <a:gd name="adj1" fmla="val 153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69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par>
                                <p:cTn id="76" presetID="10" presetClass="entr" presetSubtype="0" fill="hold"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500"/>
                                        <p:tgtEl>
                                          <p:spTgt spid="55"/>
                                        </p:tgtEl>
                                      </p:cBhvr>
                                    </p:animEffect>
                                  </p:childTnLst>
                                </p:cTn>
                              </p:par>
                              <p:par>
                                <p:cTn id="82" presetID="10" presetClass="entr" presetSubtype="0" fill="hold"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4"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1" name="文本框 10">
            <a:extLst>
              <a:ext uri="{FF2B5EF4-FFF2-40B4-BE49-F238E27FC236}">
                <a16:creationId xmlns:a16="http://schemas.microsoft.com/office/drawing/2014/main" id="{4566D6B1-CAED-4515-843B-AC164E5962AD}"/>
              </a:ext>
            </a:extLst>
          </p:cNvPr>
          <p:cNvSpPr txBox="1"/>
          <p:nvPr/>
        </p:nvSpPr>
        <p:spPr>
          <a:xfrm>
            <a:off x="819017" y="911740"/>
            <a:ext cx="4786500" cy="523220"/>
          </a:xfrm>
          <a:prstGeom prst="rect">
            <a:avLst/>
          </a:prstGeom>
          <a:noFill/>
        </p:spPr>
        <p:txBody>
          <a:bodyPr wrap="square" rtlCol="0">
            <a:spAutoFit/>
          </a:bodyPr>
          <a:lstStyle/>
          <a:p>
            <a:r>
              <a:rPr lang="en-US" altLang="zh-CN" sz="2800" dirty="0"/>
              <a:t>BINA</a:t>
            </a:r>
          </a:p>
        </p:txBody>
      </p:sp>
      <p:sp>
        <p:nvSpPr>
          <p:cNvPr id="13" name="矩形 12">
            <a:extLst>
              <a:ext uri="{FF2B5EF4-FFF2-40B4-BE49-F238E27FC236}">
                <a16:creationId xmlns:a16="http://schemas.microsoft.com/office/drawing/2014/main" id="{5745A9D1-FCCF-4101-B65F-979DF70E7ECD}"/>
              </a:ext>
            </a:extLst>
          </p:cNvPr>
          <p:cNvSpPr/>
          <p:nvPr/>
        </p:nvSpPr>
        <p:spPr>
          <a:xfrm>
            <a:off x="805990" y="1434960"/>
            <a:ext cx="9546945" cy="5804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将每个氨基酸表示为由</a:t>
            </a:r>
            <a:r>
              <a:rPr lang="en-US" altLang="zh-CN" sz="2400" dirty="0"/>
              <a:t>1</a:t>
            </a:r>
            <a:r>
              <a:rPr lang="zh-CN" altLang="en-US" sz="2400" dirty="0"/>
              <a:t>个</a:t>
            </a:r>
            <a:r>
              <a:rPr lang="en-US" altLang="zh-CN" sz="2400" dirty="0"/>
              <a:t>’1’</a:t>
            </a:r>
            <a:r>
              <a:rPr lang="zh-CN" altLang="en-US" sz="2400" dirty="0"/>
              <a:t>和</a:t>
            </a:r>
            <a:r>
              <a:rPr lang="en-US" altLang="zh-CN" sz="2400" dirty="0"/>
              <a:t>20</a:t>
            </a:r>
            <a:r>
              <a:rPr lang="zh-CN" altLang="en-US" sz="2400" dirty="0"/>
              <a:t>个</a:t>
            </a:r>
            <a:r>
              <a:rPr lang="en-US" altLang="zh-CN" sz="2400" dirty="0"/>
              <a:t>’0’</a:t>
            </a:r>
            <a:r>
              <a:rPr lang="zh-CN" altLang="en-US" sz="2400" dirty="0"/>
              <a:t>元素编码的</a:t>
            </a:r>
            <a:r>
              <a:rPr lang="en-US" altLang="zh-CN" sz="2400" dirty="0"/>
              <a:t>21</a:t>
            </a:r>
            <a:r>
              <a:rPr lang="zh-CN" altLang="en-US" sz="2400" dirty="0"/>
              <a:t>维二进制向量。</a:t>
            </a:r>
            <a:endParaRPr lang="en-US" altLang="zh-CN" sz="2400" dirty="0"/>
          </a:p>
        </p:txBody>
      </p:sp>
      <p:sp>
        <p:nvSpPr>
          <p:cNvPr id="14" name="矩形 13">
            <a:extLst>
              <a:ext uri="{FF2B5EF4-FFF2-40B4-BE49-F238E27FC236}">
                <a16:creationId xmlns:a16="http://schemas.microsoft.com/office/drawing/2014/main" id="{7C996570-BE58-44CA-900C-6552805470DB}"/>
              </a:ext>
            </a:extLst>
          </p:cNvPr>
          <p:cNvSpPr/>
          <p:nvPr/>
        </p:nvSpPr>
        <p:spPr>
          <a:xfrm>
            <a:off x="805990" y="5574880"/>
            <a:ext cx="9546945" cy="5804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因此，获得</a:t>
            </a:r>
            <a:r>
              <a:rPr lang="en-US" altLang="zh-CN" sz="2400" dirty="0"/>
              <a:t>525</a:t>
            </a:r>
            <a:r>
              <a:rPr lang="zh-CN" altLang="en-US" sz="2400" dirty="0"/>
              <a:t>维</a:t>
            </a:r>
            <a:r>
              <a:rPr lang="en-US" altLang="zh-CN" sz="2400" dirty="0"/>
              <a:t>BINA</a:t>
            </a:r>
            <a:r>
              <a:rPr lang="zh-CN" altLang="en-US" sz="2400" dirty="0"/>
              <a:t>特征编码向量。</a:t>
            </a:r>
            <a:endParaRPr lang="en-US" altLang="zh-CN" sz="2400" dirty="0"/>
          </a:p>
        </p:txBody>
      </p:sp>
      <p:sp>
        <p:nvSpPr>
          <p:cNvPr id="2" name="矩形 1">
            <a:extLst>
              <a:ext uri="{FF2B5EF4-FFF2-40B4-BE49-F238E27FC236}">
                <a16:creationId xmlns:a16="http://schemas.microsoft.com/office/drawing/2014/main" id="{DF78625D-01B6-4BFD-B515-E6D6DC5AF144}"/>
              </a:ext>
            </a:extLst>
          </p:cNvPr>
          <p:cNvSpPr/>
          <p:nvPr/>
        </p:nvSpPr>
        <p:spPr>
          <a:xfrm>
            <a:off x="1717669" y="2453843"/>
            <a:ext cx="646331" cy="707886"/>
          </a:xfrm>
          <a:prstGeom prst="rect">
            <a:avLst/>
          </a:prstGeom>
          <a:noFill/>
        </p:spPr>
        <p:txBody>
          <a:bodyPr wrap="square" lIns="91440" tIns="45720" rIns="91440" bIns="45720">
            <a:spAutoFit/>
          </a:bodyPr>
          <a:lstStyle/>
          <a:p>
            <a:pPr algn="ctr"/>
            <a:r>
              <a:rPr lang="en-US" altLang="zh-CN" sz="4000" b="0" cap="none" spc="0" dirty="0">
                <a:ln w="0"/>
                <a:solidFill>
                  <a:schemeClr val="tx1"/>
                </a:solidFill>
                <a:effectLst>
                  <a:outerShdw blurRad="38100" dist="19050" dir="2700000" algn="tl" rotWithShape="0">
                    <a:schemeClr val="dk1">
                      <a:alpha val="40000"/>
                    </a:schemeClr>
                  </a:outerShdw>
                </a:effectLst>
              </a:rPr>
              <a:t>A</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5" name="直接箭头连接符 4">
            <a:extLst>
              <a:ext uri="{FF2B5EF4-FFF2-40B4-BE49-F238E27FC236}">
                <a16:creationId xmlns:a16="http://schemas.microsoft.com/office/drawing/2014/main" id="{8298DD2B-E358-4668-B710-88C7689F7E98}"/>
              </a:ext>
            </a:extLst>
          </p:cNvPr>
          <p:cNvCxnSpPr>
            <a:stCxn id="2" idx="3"/>
          </p:cNvCxnSpPr>
          <p:nvPr/>
        </p:nvCxnSpPr>
        <p:spPr>
          <a:xfrm flipV="1">
            <a:off x="2364000" y="2805135"/>
            <a:ext cx="630991" cy="26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4DF13E36-F807-41D2-9C48-87472B69BB0F}"/>
              </a:ext>
            </a:extLst>
          </p:cNvPr>
          <p:cNvSpPr/>
          <p:nvPr/>
        </p:nvSpPr>
        <p:spPr>
          <a:xfrm>
            <a:off x="3150322" y="2451192"/>
            <a:ext cx="5891356" cy="707886"/>
          </a:xfrm>
          <a:prstGeom prst="rect">
            <a:avLst/>
          </a:prstGeom>
          <a:noFill/>
        </p:spPr>
        <p:txBody>
          <a:bodyPr wrap="none" lIns="91440" tIns="45720" rIns="91440" bIns="45720">
            <a:spAutoFit/>
          </a:bodyPr>
          <a:lstStyle/>
          <a:p>
            <a:pPr algn="ctr"/>
            <a:r>
              <a:rPr lang="en-US" altLang="zh-CN" sz="4000" dirty="0">
                <a:solidFill>
                  <a:srgbClr val="FF0000"/>
                </a:solidFill>
              </a:rPr>
              <a:t>1</a:t>
            </a:r>
            <a:r>
              <a:rPr lang="en-US" altLang="zh-CN" sz="4000" dirty="0"/>
              <a:t>0000000000000000000</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3E18DDDF-E3EB-4F2F-9B88-6D4FF751DA07}"/>
              </a:ext>
            </a:extLst>
          </p:cNvPr>
          <p:cNvSpPr/>
          <p:nvPr/>
        </p:nvSpPr>
        <p:spPr>
          <a:xfrm>
            <a:off x="1717669" y="3367166"/>
            <a:ext cx="646331" cy="707886"/>
          </a:xfrm>
          <a:prstGeom prst="rect">
            <a:avLst/>
          </a:prstGeom>
          <a:noFill/>
        </p:spPr>
        <p:txBody>
          <a:bodyPr wrap="square" lIns="91440" tIns="45720" rIns="91440" bIns="45720">
            <a:spAutoFit/>
          </a:bodyPr>
          <a:lstStyle/>
          <a:p>
            <a:pPr algn="ctr"/>
            <a:r>
              <a:rPr lang="en-US" altLang="zh-CN" sz="4000" b="0" cap="none" spc="0" dirty="0">
                <a:ln w="0"/>
                <a:solidFill>
                  <a:schemeClr val="tx1"/>
                </a:solidFill>
                <a:effectLst>
                  <a:outerShdw blurRad="38100" dist="19050" dir="2700000" algn="tl" rotWithShape="0">
                    <a:schemeClr val="dk1">
                      <a:alpha val="40000"/>
                    </a:schemeClr>
                  </a:outerShdw>
                </a:effectLst>
              </a:rPr>
              <a:t>C</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17" name="直接箭头连接符 16">
            <a:extLst>
              <a:ext uri="{FF2B5EF4-FFF2-40B4-BE49-F238E27FC236}">
                <a16:creationId xmlns:a16="http://schemas.microsoft.com/office/drawing/2014/main" id="{E2E509E1-EC56-4EB5-B702-167813B292AE}"/>
              </a:ext>
            </a:extLst>
          </p:cNvPr>
          <p:cNvCxnSpPr/>
          <p:nvPr/>
        </p:nvCxnSpPr>
        <p:spPr>
          <a:xfrm flipV="1">
            <a:off x="2364000" y="3734011"/>
            <a:ext cx="630991" cy="26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B6DFB1D1-B2CA-48DA-BD60-EE6B5BAE20A7}"/>
              </a:ext>
            </a:extLst>
          </p:cNvPr>
          <p:cNvSpPr/>
          <p:nvPr/>
        </p:nvSpPr>
        <p:spPr>
          <a:xfrm>
            <a:off x="3150322" y="3367166"/>
            <a:ext cx="5891356" cy="707886"/>
          </a:xfrm>
          <a:prstGeom prst="rect">
            <a:avLst/>
          </a:prstGeom>
          <a:noFill/>
        </p:spPr>
        <p:txBody>
          <a:bodyPr wrap="none" lIns="91440" tIns="45720" rIns="91440" bIns="45720">
            <a:spAutoFit/>
          </a:bodyPr>
          <a:lstStyle/>
          <a:p>
            <a:pPr algn="ctr"/>
            <a:r>
              <a:rPr lang="en-US" altLang="zh-CN" sz="4000" dirty="0"/>
              <a:t>0</a:t>
            </a:r>
            <a:r>
              <a:rPr lang="en-US" altLang="zh-CN" sz="4000" dirty="0">
                <a:solidFill>
                  <a:srgbClr val="FF0000"/>
                </a:solidFill>
              </a:rPr>
              <a:t>1</a:t>
            </a:r>
            <a:r>
              <a:rPr lang="en-US" altLang="zh-CN" sz="4000" dirty="0"/>
              <a:t>000000000000000000</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68DE8470-1215-43FC-BC79-88F0E290B59C}"/>
              </a:ext>
            </a:extLst>
          </p:cNvPr>
          <p:cNvSpPr/>
          <p:nvPr/>
        </p:nvSpPr>
        <p:spPr>
          <a:xfrm>
            <a:off x="1717669" y="4276511"/>
            <a:ext cx="646331" cy="707886"/>
          </a:xfrm>
          <a:prstGeom prst="rect">
            <a:avLst/>
          </a:prstGeom>
          <a:noFill/>
        </p:spPr>
        <p:txBody>
          <a:bodyPr wrap="square" lIns="91440" tIns="45720" rIns="91440" bIns="45720">
            <a:spAutoFit/>
          </a:bodyPr>
          <a:lstStyle/>
          <a:p>
            <a:pPr algn="ctr"/>
            <a:r>
              <a:rPr lang="en-US" altLang="zh-CN" sz="4000" dirty="0">
                <a:ln w="0"/>
                <a:effectLst>
                  <a:outerShdw blurRad="38100" dist="19050" dir="2700000" algn="tl" rotWithShape="0">
                    <a:schemeClr val="dk1">
                      <a:alpha val="40000"/>
                    </a:schemeClr>
                  </a:outerShdw>
                </a:effectLst>
              </a:rPr>
              <a:t>O</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21" name="直接箭头连接符 20">
            <a:extLst>
              <a:ext uri="{FF2B5EF4-FFF2-40B4-BE49-F238E27FC236}">
                <a16:creationId xmlns:a16="http://schemas.microsoft.com/office/drawing/2014/main" id="{D79E3EF1-D76E-4C56-A673-C81CEF24BEBA}"/>
              </a:ext>
            </a:extLst>
          </p:cNvPr>
          <p:cNvCxnSpPr/>
          <p:nvPr/>
        </p:nvCxnSpPr>
        <p:spPr>
          <a:xfrm flipV="1">
            <a:off x="2363999" y="4640522"/>
            <a:ext cx="630991" cy="265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F1D91533-A3C5-4FE4-8A99-A6AA8CC6BFA8}"/>
              </a:ext>
            </a:extLst>
          </p:cNvPr>
          <p:cNvSpPr/>
          <p:nvPr/>
        </p:nvSpPr>
        <p:spPr>
          <a:xfrm>
            <a:off x="3150322" y="4286579"/>
            <a:ext cx="5891356" cy="707886"/>
          </a:xfrm>
          <a:prstGeom prst="rect">
            <a:avLst/>
          </a:prstGeom>
          <a:noFill/>
        </p:spPr>
        <p:txBody>
          <a:bodyPr wrap="none" lIns="91440" tIns="45720" rIns="91440" bIns="45720">
            <a:spAutoFit/>
          </a:bodyPr>
          <a:lstStyle/>
          <a:p>
            <a:pPr algn="ctr"/>
            <a:r>
              <a:rPr lang="en-US" altLang="zh-CN" sz="4000" dirty="0"/>
              <a:t>0000000000000000000</a:t>
            </a:r>
            <a:r>
              <a:rPr lang="en-US" altLang="zh-CN" sz="4000" dirty="0">
                <a:solidFill>
                  <a:srgbClr val="FF0000"/>
                </a:solidFill>
              </a:rPr>
              <a:t>1</a:t>
            </a:r>
            <a:endParaRPr lang="zh-CN" altLang="en-US" sz="4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79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—LOGO</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pic>
        <p:nvPicPr>
          <p:cNvPr id="2" name="图片 1" descr="logo"/>
          <p:cNvPicPr>
            <a:picLocks noChangeAspect="1"/>
          </p:cNvPicPr>
          <p:nvPr/>
        </p:nvPicPr>
        <p:blipFill>
          <a:blip r:embed="rId3"/>
          <a:stretch>
            <a:fillRect/>
          </a:stretch>
        </p:blipFill>
        <p:spPr>
          <a:xfrm>
            <a:off x="2212340" y="1245870"/>
            <a:ext cx="6353175" cy="1914525"/>
          </a:xfrm>
          <a:prstGeom prst="rect">
            <a:avLst/>
          </a:prstGeom>
        </p:spPr>
      </p:pic>
      <p:sp>
        <p:nvSpPr>
          <p:cNvPr id="8" name="文本框 7"/>
          <p:cNvSpPr txBox="1"/>
          <p:nvPr/>
        </p:nvSpPr>
        <p:spPr>
          <a:xfrm>
            <a:off x="1254760" y="3846195"/>
            <a:ext cx="9682480" cy="1198880"/>
          </a:xfrm>
          <a:prstGeom prst="rect">
            <a:avLst/>
          </a:prstGeom>
          <a:noFill/>
        </p:spPr>
        <p:txBody>
          <a:bodyPr wrap="square" rtlCol="0">
            <a:spAutoFit/>
          </a:bodyPr>
          <a:lstStyle/>
          <a:p>
            <a:r>
              <a:rPr lang="en-US" altLang="zh-CN" sz="2400" dirty="0"/>
              <a:t>logo</a:t>
            </a:r>
            <a:r>
              <a:rPr lang="zh-CN" altLang="en-US" sz="2400" dirty="0"/>
              <a:t>特征编码通过</a:t>
            </a:r>
            <a:r>
              <a:rPr lang="en-US" altLang="zh-CN" sz="2400" dirty="0"/>
              <a:t>Two Sample Logo</a:t>
            </a:r>
            <a:r>
              <a:rPr lang="zh-CN" altLang="en-US" sz="2400" dirty="0"/>
              <a:t>程序比较正样本和负样本的序列相似性，并根据样本在相应位置的出现频率做出如上图，中间氨基酸</a:t>
            </a:r>
            <a:r>
              <a:rPr lang="en-US" altLang="zh-CN" sz="2400" dirty="0"/>
              <a:t>K</a:t>
            </a:r>
            <a:r>
              <a:rPr lang="zh-CN" altLang="en-US" sz="2400" dirty="0"/>
              <a:t>被忽略不计，最终每个序列生成</a:t>
            </a:r>
            <a:r>
              <a:rPr lang="en-US" altLang="zh-CN" sz="2400" dirty="0"/>
              <a:t>24</a:t>
            </a:r>
            <a:r>
              <a:rPr lang="zh-CN" altLang="en-US" sz="2400" dirty="0"/>
              <a:t>维向量。</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519238"/>
            <a:ext cx="12192000" cy="447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600000"/>
            <a:ext cx="12192000" cy="43277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03495" y="2408316"/>
            <a:ext cx="1277954" cy="1277954"/>
            <a:chOff x="3209823" y="2234042"/>
            <a:chExt cx="1607262" cy="1607262"/>
          </a:xfrm>
        </p:grpSpPr>
        <p:sp>
          <p:nvSpPr>
            <p:cNvPr id="9" name="椭圆 8"/>
            <p:cNvSpPr/>
            <p:nvPr/>
          </p:nvSpPr>
          <p:spPr>
            <a:xfrm>
              <a:off x="3209823" y="2234042"/>
              <a:ext cx="1607262" cy="160726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椭圆 9"/>
            <p:cNvSpPr/>
            <p:nvPr/>
          </p:nvSpPr>
          <p:spPr>
            <a:xfrm>
              <a:off x="3319358"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KSO_Shape"/>
            <p:cNvSpPr/>
            <p:nvPr/>
          </p:nvSpPr>
          <p:spPr bwMode="auto">
            <a:xfrm>
              <a:off x="3550556" y="2597149"/>
              <a:ext cx="925796" cy="881048"/>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accent3"/>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chemeClr val="accent1"/>
                </a:solidFill>
              </a:endParaRPr>
            </a:p>
          </p:txBody>
        </p:sp>
      </p:grpSp>
      <p:grpSp>
        <p:nvGrpSpPr>
          <p:cNvPr id="13" name="组合 12"/>
          <p:cNvGrpSpPr/>
          <p:nvPr/>
        </p:nvGrpSpPr>
        <p:grpSpPr>
          <a:xfrm>
            <a:off x="5448106" y="2430791"/>
            <a:ext cx="1277954" cy="1277954"/>
            <a:chOff x="5288161" y="2234042"/>
            <a:chExt cx="1607262" cy="1607262"/>
          </a:xfrm>
        </p:grpSpPr>
        <p:sp>
          <p:nvSpPr>
            <p:cNvPr id="14" name="椭圆 13"/>
            <p:cNvSpPr/>
            <p:nvPr/>
          </p:nvSpPr>
          <p:spPr>
            <a:xfrm>
              <a:off x="5288161" y="2234042"/>
              <a:ext cx="1607262" cy="160726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5" name="椭圆 14"/>
            <p:cNvSpPr/>
            <p:nvPr/>
          </p:nvSpPr>
          <p:spPr>
            <a:xfrm>
              <a:off x="5397696" y="2335059"/>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6" name="KSO_Shape"/>
            <p:cNvSpPr/>
            <p:nvPr/>
          </p:nvSpPr>
          <p:spPr bwMode="auto">
            <a:xfrm>
              <a:off x="5547153" y="2697761"/>
              <a:ext cx="1089278" cy="662788"/>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accent1"/>
                </a:solidFill>
              </a:endParaRPr>
            </a:p>
          </p:txBody>
        </p:sp>
      </p:grpSp>
      <p:sp>
        <p:nvSpPr>
          <p:cNvPr id="17" name="文本框 16"/>
          <p:cNvSpPr txBox="1"/>
          <p:nvPr/>
        </p:nvSpPr>
        <p:spPr>
          <a:xfrm>
            <a:off x="2578029" y="3805644"/>
            <a:ext cx="1415772" cy="461665"/>
          </a:xfrm>
          <a:prstGeom prst="rect">
            <a:avLst/>
          </a:prstGeom>
          <a:noFill/>
        </p:spPr>
        <p:txBody>
          <a:bodyPr wrap="none" rtlCol="0">
            <a:spAutoFit/>
          </a:bodyPr>
          <a:lstStyle/>
          <a:p>
            <a:r>
              <a:rPr lang="zh-CN" altLang="en-US" sz="2400" b="1" dirty="0">
                <a:solidFill>
                  <a:schemeClr val="bg1"/>
                </a:solidFill>
              </a:rPr>
              <a:t>第一部分</a:t>
            </a:r>
          </a:p>
        </p:txBody>
      </p:sp>
      <p:sp>
        <p:nvSpPr>
          <p:cNvPr id="22" name="文本框 21"/>
          <p:cNvSpPr txBox="1"/>
          <p:nvPr/>
        </p:nvSpPr>
        <p:spPr>
          <a:xfrm>
            <a:off x="5379197" y="3792808"/>
            <a:ext cx="1415772" cy="461665"/>
          </a:xfrm>
          <a:prstGeom prst="rect">
            <a:avLst/>
          </a:prstGeom>
          <a:noFill/>
        </p:spPr>
        <p:txBody>
          <a:bodyPr wrap="none" rtlCol="0">
            <a:spAutoFit/>
          </a:bodyPr>
          <a:lstStyle/>
          <a:p>
            <a:r>
              <a:rPr lang="zh-CN" altLang="en-US" sz="2400" b="1" dirty="0">
                <a:solidFill>
                  <a:schemeClr val="bg1"/>
                </a:solidFill>
              </a:rPr>
              <a:t>第二部分</a:t>
            </a:r>
          </a:p>
        </p:txBody>
      </p:sp>
      <p:sp>
        <p:nvSpPr>
          <p:cNvPr id="25" name="文本框 24"/>
          <p:cNvSpPr txBox="1"/>
          <p:nvPr/>
        </p:nvSpPr>
        <p:spPr>
          <a:xfrm>
            <a:off x="2063996" y="4306325"/>
            <a:ext cx="2355029" cy="580415"/>
          </a:xfrm>
          <a:prstGeom prst="rect">
            <a:avLst/>
          </a:prstGeom>
          <a:noFill/>
        </p:spPr>
        <p:txBody>
          <a:bodyPr wrap="square" rtlCol="0">
            <a:spAutoFit/>
          </a:bodyPr>
          <a:lstStyle/>
          <a:p>
            <a:pPr algn="ctr">
              <a:lnSpc>
                <a:spcPct val="150000"/>
              </a:lnSpc>
            </a:pPr>
            <a:r>
              <a:rPr lang="zh-CN" altLang="en-US" sz="2400" dirty="0">
                <a:solidFill>
                  <a:schemeClr val="bg1"/>
                </a:solidFill>
              </a:rPr>
              <a:t>特征提取</a:t>
            </a:r>
          </a:p>
        </p:txBody>
      </p:sp>
      <p:sp>
        <p:nvSpPr>
          <p:cNvPr id="26" name="文本框 25"/>
          <p:cNvSpPr txBox="1"/>
          <p:nvPr/>
        </p:nvSpPr>
        <p:spPr>
          <a:xfrm>
            <a:off x="4909568" y="4303123"/>
            <a:ext cx="2355029" cy="580415"/>
          </a:xfrm>
          <a:prstGeom prst="rect">
            <a:avLst/>
          </a:prstGeom>
          <a:noFill/>
        </p:spPr>
        <p:txBody>
          <a:bodyPr wrap="square" rtlCol="0">
            <a:spAutoFit/>
          </a:bodyPr>
          <a:lstStyle/>
          <a:p>
            <a:pPr algn="ctr">
              <a:lnSpc>
                <a:spcPct val="150000"/>
              </a:lnSpc>
            </a:pPr>
            <a:r>
              <a:rPr lang="en-US" altLang="zh-CN" sz="2400" dirty="0">
                <a:solidFill>
                  <a:schemeClr val="bg1"/>
                </a:solidFill>
              </a:rPr>
              <a:t>ML</a:t>
            </a:r>
            <a:r>
              <a:rPr lang="zh-CN" altLang="en-US" sz="2400" dirty="0">
                <a:solidFill>
                  <a:schemeClr val="bg1"/>
                </a:solidFill>
              </a:rPr>
              <a:t>模型选择</a:t>
            </a:r>
          </a:p>
        </p:txBody>
      </p:sp>
      <p:sp>
        <p:nvSpPr>
          <p:cNvPr id="27" name="文本框 26"/>
          <p:cNvSpPr txBox="1"/>
          <p:nvPr/>
        </p:nvSpPr>
        <p:spPr>
          <a:xfrm>
            <a:off x="5203768" y="535075"/>
            <a:ext cx="1784463" cy="769441"/>
          </a:xfrm>
          <a:prstGeom prst="rect">
            <a:avLst/>
          </a:prstGeom>
          <a:noFill/>
        </p:spPr>
        <p:txBody>
          <a:bodyPr wrap="none" rtlCol="0">
            <a:spAutoFit/>
          </a:bodyPr>
          <a:lstStyle/>
          <a:p>
            <a:pPr algn="ctr"/>
            <a:r>
              <a:rPr lang="zh-CN" altLang="en-US" sz="4400" b="1" dirty="0">
                <a:solidFill>
                  <a:schemeClr val="bg1"/>
                </a:solidFill>
              </a:rPr>
              <a:t>目   录</a:t>
            </a:r>
          </a:p>
        </p:txBody>
      </p:sp>
      <p:grpSp>
        <p:nvGrpSpPr>
          <p:cNvPr id="29" name="组合 28">
            <a:extLst>
              <a:ext uri="{FF2B5EF4-FFF2-40B4-BE49-F238E27FC236}">
                <a16:creationId xmlns:a16="http://schemas.microsoft.com/office/drawing/2014/main" id="{9EBFAB25-7D09-4720-BE87-536A5B0A8932}"/>
              </a:ext>
            </a:extLst>
          </p:cNvPr>
          <p:cNvGrpSpPr/>
          <p:nvPr/>
        </p:nvGrpSpPr>
        <p:grpSpPr>
          <a:xfrm>
            <a:off x="8331350" y="2408316"/>
            <a:ext cx="1277954" cy="1277954"/>
            <a:chOff x="7366499" y="2234042"/>
            <a:chExt cx="1607262" cy="1607262"/>
          </a:xfrm>
        </p:grpSpPr>
        <p:sp>
          <p:nvSpPr>
            <p:cNvPr id="30" name="椭圆 29">
              <a:extLst>
                <a:ext uri="{FF2B5EF4-FFF2-40B4-BE49-F238E27FC236}">
                  <a16:creationId xmlns:a16="http://schemas.microsoft.com/office/drawing/2014/main" id="{891DCC66-F45B-4CAF-AFB8-4BC1C14CEFD3}"/>
                </a:ext>
              </a:extLst>
            </p:cNvPr>
            <p:cNvSpPr/>
            <p:nvPr/>
          </p:nvSpPr>
          <p:spPr>
            <a:xfrm>
              <a:off x="7366499" y="2234042"/>
              <a:ext cx="1607262" cy="160726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31" name="椭圆 30">
              <a:extLst>
                <a:ext uri="{FF2B5EF4-FFF2-40B4-BE49-F238E27FC236}">
                  <a16:creationId xmlns:a16="http://schemas.microsoft.com/office/drawing/2014/main" id="{00F32C87-7CBA-4EAA-8908-24338628CC57}"/>
                </a:ext>
              </a:extLst>
            </p:cNvPr>
            <p:cNvSpPr/>
            <p:nvPr/>
          </p:nvSpPr>
          <p:spPr>
            <a:xfrm>
              <a:off x="7476034"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2" name="KSO_Shape">
              <a:extLst>
                <a:ext uri="{FF2B5EF4-FFF2-40B4-BE49-F238E27FC236}">
                  <a16:creationId xmlns:a16="http://schemas.microsoft.com/office/drawing/2014/main" id="{D76BC2DA-8785-4380-AC6D-7C750EA38779}"/>
                </a:ext>
              </a:extLst>
            </p:cNvPr>
            <p:cNvSpPr/>
            <p:nvPr/>
          </p:nvSpPr>
          <p:spPr bwMode="auto">
            <a:xfrm>
              <a:off x="7767760" y="2635303"/>
              <a:ext cx="804740" cy="804740"/>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accent3"/>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accent1"/>
                </a:solidFill>
              </a:endParaRPr>
            </a:p>
          </p:txBody>
        </p:sp>
      </p:grpSp>
      <p:sp>
        <p:nvSpPr>
          <p:cNvPr id="33" name="文本框 32">
            <a:extLst>
              <a:ext uri="{FF2B5EF4-FFF2-40B4-BE49-F238E27FC236}">
                <a16:creationId xmlns:a16="http://schemas.microsoft.com/office/drawing/2014/main" id="{1AA03E5A-0A9B-4092-81F5-30EC264F00AE}"/>
              </a:ext>
            </a:extLst>
          </p:cNvPr>
          <p:cNvSpPr txBox="1"/>
          <p:nvPr/>
        </p:nvSpPr>
        <p:spPr>
          <a:xfrm>
            <a:off x="8269287" y="3813900"/>
            <a:ext cx="1415772" cy="461665"/>
          </a:xfrm>
          <a:prstGeom prst="rect">
            <a:avLst/>
          </a:prstGeom>
          <a:noFill/>
        </p:spPr>
        <p:txBody>
          <a:bodyPr wrap="none" rtlCol="0">
            <a:spAutoFit/>
          </a:bodyPr>
          <a:lstStyle/>
          <a:p>
            <a:r>
              <a:rPr lang="zh-CN" altLang="en-US" sz="2400" b="1" dirty="0">
                <a:solidFill>
                  <a:schemeClr val="bg1"/>
                </a:solidFill>
              </a:rPr>
              <a:t>第三部分</a:t>
            </a:r>
          </a:p>
        </p:txBody>
      </p:sp>
      <p:sp>
        <p:nvSpPr>
          <p:cNvPr id="35" name="文本框 34">
            <a:extLst>
              <a:ext uri="{FF2B5EF4-FFF2-40B4-BE49-F238E27FC236}">
                <a16:creationId xmlns:a16="http://schemas.microsoft.com/office/drawing/2014/main" id="{711ABF82-3009-4EFF-BE09-C5120ECC23F6}"/>
              </a:ext>
            </a:extLst>
          </p:cNvPr>
          <p:cNvSpPr txBox="1"/>
          <p:nvPr/>
        </p:nvSpPr>
        <p:spPr>
          <a:xfrm>
            <a:off x="7799659" y="4299651"/>
            <a:ext cx="2355028" cy="580415"/>
          </a:xfrm>
          <a:prstGeom prst="rect">
            <a:avLst/>
          </a:prstGeom>
          <a:noFill/>
        </p:spPr>
        <p:txBody>
          <a:bodyPr wrap="square" rtlCol="0">
            <a:spAutoFit/>
          </a:bodyPr>
          <a:lstStyle/>
          <a:p>
            <a:pPr algn="ctr">
              <a:lnSpc>
                <a:spcPct val="150000"/>
              </a:lnSpc>
            </a:pPr>
            <a:r>
              <a:rPr lang="zh-CN" altLang="en-US" sz="2400" dirty="0">
                <a:solidFill>
                  <a:schemeClr val="bg1"/>
                </a:solidFill>
              </a:rPr>
              <a:t>实验过程及结果</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—LOGO</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4" name="文本框 3"/>
          <p:cNvSpPr txBox="1"/>
          <p:nvPr/>
        </p:nvSpPr>
        <p:spPr>
          <a:xfrm>
            <a:off x="677545" y="787400"/>
            <a:ext cx="5615940" cy="2676525"/>
          </a:xfrm>
          <a:prstGeom prst="rect">
            <a:avLst/>
          </a:prstGeom>
          <a:noFill/>
        </p:spPr>
        <p:txBody>
          <a:bodyPr wrap="square" rtlCol="0">
            <a:spAutoFit/>
          </a:bodyPr>
          <a:lstStyle/>
          <a:p>
            <a:r>
              <a:rPr lang="en-US" altLang="zh-CN" sz="2800"/>
              <a:t>		     1 2 3  4 5</a:t>
            </a:r>
            <a:endParaRPr lang="zh-CN" altLang="en-US" sz="2800"/>
          </a:p>
          <a:p>
            <a:r>
              <a:rPr lang="zh-CN" altLang="en-US" sz="2800"/>
              <a:t>正样本序列</a:t>
            </a:r>
            <a:r>
              <a:rPr lang="en-US" altLang="zh-CN" sz="2800"/>
              <a:t>1</a:t>
            </a:r>
            <a:r>
              <a:rPr lang="zh-CN" altLang="en-US" sz="2800"/>
              <a:t>：Y L V D </a:t>
            </a:r>
            <a:r>
              <a:rPr lang="en-US" altLang="zh-CN" sz="2800"/>
              <a:t>K</a:t>
            </a:r>
            <a:endParaRPr lang="zh-CN" altLang="en-US" sz="2800"/>
          </a:p>
          <a:p>
            <a:r>
              <a:rPr lang="zh-CN" altLang="en-US" sz="2800">
                <a:sym typeface="+mn-ea"/>
              </a:rPr>
              <a:t>正样本序列</a:t>
            </a:r>
            <a:r>
              <a:rPr lang="en-US" altLang="zh-CN" sz="2800">
                <a:sym typeface="+mn-ea"/>
              </a:rPr>
              <a:t>2</a:t>
            </a:r>
            <a:r>
              <a:rPr lang="zh-CN" altLang="en-US" sz="2800">
                <a:sym typeface="+mn-ea"/>
              </a:rPr>
              <a:t>：</a:t>
            </a:r>
            <a:r>
              <a:rPr lang="zh-CN" altLang="en-US" sz="2800"/>
              <a:t>T E S V F</a:t>
            </a:r>
          </a:p>
          <a:p>
            <a:endParaRPr lang="zh-CN" altLang="en-US" sz="2800"/>
          </a:p>
          <a:p>
            <a:r>
              <a:rPr lang="zh-CN" altLang="en-US" sz="2800">
                <a:sym typeface="+mn-ea"/>
              </a:rPr>
              <a:t>负样本序列</a:t>
            </a:r>
            <a:r>
              <a:rPr lang="en-US" altLang="zh-CN" sz="2800">
                <a:sym typeface="+mn-ea"/>
              </a:rPr>
              <a:t>1</a:t>
            </a:r>
            <a:r>
              <a:rPr lang="zh-CN" altLang="en-US" sz="2800">
                <a:sym typeface="+mn-ea"/>
              </a:rPr>
              <a:t>：</a:t>
            </a:r>
            <a:r>
              <a:rPr lang="en-US" altLang="zh-CN" sz="2800"/>
              <a:t>A </a:t>
            </a:r>
            <a:r>
              <a:rPr lang="zh-CN" altLang="en-US" sz="2800"/>
              <a:t>S S L K</a:t>
            </a:r>
          </a:p>
          <a:p>
            <a:r>
              <a:rPr lang="zh-CN" altLang="en-US" sz="2800">
                <a:sym typeface="+mn-ea"/>
              </a:rPr>
              <a:t>负样本序列</a:t>
            </a:r>
            <a:r>
              <a:rPr lang="en-US" altLang="zh-CN" sz="2800">
                <a:sym typeface="+mn-ea"/>
              </a:rPr>
              <a:t>2</a:t>
            </a:r>
            <a:r>
              <a:rPr lang="zh-CN" altLang="en-US" sz="2800">
                <a:sym typeface="+mn-ea"/>
              </a:rPr>
              <a:t>：</a:t>
            </a:r>
            <a:r>
              <a:rPr lang="en-US" altLang="zh-CN" sz="2800"/>
              <a:t>A P P D F</a:t>
            </a:r>
          </a:p>
        </p:txBody>
      </p:sp>
      <p:sp>
        <p:nvSpPr>
          <p:cNvPr id="5" name="文本框 4"/>
          <p:cNvSpPr txBox="1"/>
          <p:nvPr/>
        </p:nvSpPr>
        <p:spPr>
          <a:xfrm>
            <a:off x="805815" y="3676650"/>
            <a:ext cx="11236325" cy="1198880"/>
          </a:xfrm>
          <a:prstGeom prst="rect">
            <a:avLst/>
          </a:prstGeom>
          <a:noFill/>
        </p:spPr>
        <p:txBody>
          <a:bodyPr wrap="square" rtlCol="0">
            <a:spAutoFit/>
          </a:bodyPr>
          <a:lstStyle/>
          <a:p>
            <a:r>
              <a:rPr lang="zh-CN" altLang="en-US"/>
              <a:t>位置</a:t>
            </a:r>
            <a:r>
              <a:rPr lang="en-US" altLang="zh-CN"/>
              <a:t>1</a:t>
            </a:r>
            <a:r>
              <a:rPr lang="zh-CN" altLang="en-US"/>
              <a:t>：</a:t>
            </a:r>
            <a:r>
              <a:rPr lang="en-US" altLang="zh-CN"/>
              <a:t>Y   0.5  -  0  = 0.5      T  0.5 - 0 = 0 .5      A   0 -  1 =  -1        </a:t>
            </a:r>
            <a:r>
              <a:rPr lang="en-US" altLang="zh-CN">
                <a:sym typeface="+mn-ea"/>
              </a:rPr>
              <a:t> A    0  -  1  =  -1</a:t>
            </a:r>
            <a:endParaRPr lang="en-US" altLang="zh-CN"/>
          </a:p>
          <a:p>
            <a:endParaRPr lang="en-US" altLang="zh-CN"/>
          </a:p>
          <a:p>
            <a:r>
              <a:rPr lang="zh-CN" altLang="en-US"/>
              <a:t>位置</a:t>
            </a:r>
            <a:r>
              <a:rPr lang="en-US" altLang="zh-CN"/>
              <a:t>2</a:t>
            </a:r>
            <a:r>
              <a:rPr lang="zh-CN" altLang="en-US"/>
              <a:t>：</a:t>
            </a:r>
            <a:r>
              <a:rPr lang="en-US" altLang="zh-CN"/>
              <a:t>L   </a:t>
            </a:r>
            <a:r>
              <a:rPr lang="en-US" altLang="zh-CN">
                <a:sym typeface="+mn-ea"/>
              </a:rPr>
              <a:t>0.5  -  0  = 0.5      E  0.5 - 0 = 0.5       S   0 - 0.5 = -0.5     P    0 - 0.5  = -0.5</a:t>
            </a:r>
          </a:p>
          <a:p>
            <a:endParaRPr lang="en-US" altLang="zh-CN"/>
          </a:p>
        </p:txBody>
      </p:sp>
      <p:sp>
        <p:nvSpPr>
          <p:cNvPr id="6" name="文本框 5"/>
          <p:cNvSpPr txBox="1"/>
          <p:nvPr/>
        </p:nvSpPr>
        <p:spPr>
          <a:xfrm>
            <a:off x="805815" y="4875530"/>
            <a:ext cx="9235440" cy="2030095"/>
          </a:xfrm>
          <a:prstGeom prst="rect">
            <a:avLst/>
          </a:prstGeom>
          <a:noFill/>
        </p:spPr>
        <p:txBody>
          <a:bodyPr wrap="square" rtlCol="0">
            <a:spAutoFit/>
          </a:bodyPr>
          <a:lstStyle/>
          <a:p>
            <a:r>
              <a:rPr lang="zh-CN" altLang="en-US">
                <a:sym typeface="+mn-ea"/>
              </a:rPr>
              <a:t>位置</a:t>
            </a:r>
            <a:r>
              <a:rPr lang="en-US" altLang="zh-CN">
                <a:sym typeface="+mn-ea"/>
              </a:rPr>
              <a:t>3</a:t>
            </a:r>
            <a:r>
              <a:rPr lang="zh-CN" altLang="en-US">
                <a:sym typeface="+mn-ea"/>
              </a:rPr>
              <a:t>：</a:t>
            </a:r>
            <a:r>
              <a:rPr lang="en-US" altLang="zh-CN">
                <a:sym typeface="+mn-ea"/>
              </a:rPr>
              <a:t>V  0.5  -  0  = 0.5      S  0.5 - 0.5 = 0       S   0.5 - 0.5 = 0       P   0 - 0.5  = -0.5</a:t>
            </a:r>
          </a:p>
          <a:p>
            <a:endParaRPr lang="en-US" altLang="zh-CN">
              <a:sym typeface="+mn-ea"/>
            </a:endParaRPr>
          </a:p>
          <a:p>
            <a:r>
              <a:rPr lang="zh-CN" altLang="en-US">
                <a:sym typeface="+mn-ea"/>
              </a:rPr>
              <a:t>位置</a:t>
            </a:r>
            <a:r>
              <a:rPr lang="en-US" altLang="zh-CN">
                <a:sym typeface="+mn-ea"/>
              </a:rPr>
              <a:t>4</a:t>
            </a:r>
            <a:r>
              <a:rPr lang="zh-CN" altLang="en-US">
                <a:sym typeface="+mn-ea"/>
              </a:rPr>
              <a:t>：</a:t>
            </a:r>
            <a:r>
              <a:rPr lang="en-US" altLang="zh-CN">
                <a:sym typeface="+mn-ea"/>
              </a:rPr>
              <a:t>D  0.5  -  0.5  = 0      V  0.5 - 0 =  0.5      L   0  -  0.5  = -0.5   D   0 - 0  = 0</a:t>
            </a:r>
            <a:endParaRPr lang="en-US" altLang="zh-CN"/>
          </a:p>
          <a:p>
            <a:endParaRPr lang="en-US" altLang="zh-CN"/>
          </a:p>
          <a:p>
            <a:r>
              <a:rPr lang="zh-CN" altLang="en-US">
                <a:sym typeface="+mn-ea"/>
              </a:rPr>
              <a:t>位置</a:t>
            </a:r>
            <a:r>
              <a:rPr lang="en-US" altLang="zh-CN">
                <a:sym typeface="+mn-ea"/>
              </a:rPr>
              <a:t>5</a:t>
            </a:r>
            <a:r>
              <a:rPr lang="zh-CN" altLang="en-US">
                <a:sym typeface="+mn-ea"/>
              </a:rPr>
              <a:t>：</a:t>
            </a:r>
            <a:r>
              <a:rPr lang="en-US" altLang="zh-CN">
                <a:sym typeface="+mn-ea"/>
              </a:rPr>
              <a:t>K  0.5  -  0.5  = 0       F  0.5 - 0.5 =  0      K   0.5 - 0.5 = 0       F   0.5 - 0.5 = 0</a:t>
            </a:r>
            <a:endParaRPr lang="en-US" altLang="zh-CN"/>
          </a:p>
          <a:p>
            <a:endParaRPr lang="en-US" altLang="zh-CN"/>
          </a:p>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—EBGW</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5" name="文本框 4"/>
          <p:cNvSpPr txBox="1"/>
          <p:nvPr/>
        </p:nvSpPr>
        <p:spPr>
          <a:xfrm>
            <a:off x="588645" y="3244850"/>
            <a:ext cx="7245985" cy="368300"/>
          </a:xfrm>
          <a:prstGeom prst="rect">
            <a:avLst/>
          </a:prstGeom>
          <a:noFill/>
        </p:spPr>
        <p:txBody>
          <a:bodyPr wrap="square" rtlCol="0">
            <a:spAutoFit/>
          </a:bodyPr>
          <a:lstStyle/>
          <a:p>
            <a:r>
              <a:rPr lang="zh-CN" altLang="en-US"/>
              <a:t>序列：YLVDVILDEAANKGTGKWTSQSALD</a:t>
            </a:r>
          </a:p>
        </p:txBody>
      </p:sp>
      <p:sp>
        <p:nvSpPr>
          <p:cNvPr id="6" name="文本框 5"/>
          <p:cNvSpPr txBox="1"/>
          <p:nvPr/>
        </p:nvSpPr>
        <p:spPr>
          <a:xfrm>
            <a:off x="625475" y="3759200"/>
            <a:ext cx="7209790" cy="922020"/>
          </a:xfrm>
          <a:prstGeom prst="rect">
            <a:avLst/>
          </a:prstGeom>
          <a:noFill/>
        </p:spPr>
        <p:txBody>
          <a:bodyPr wrap="square" rtlCol="0">
            <a:spAutoFit/>
          </a:bodyPr>
          <a:lstStyle/>
          <a:p>
            <a:r>
              <a:rPr lang="en-US" altLang="zh-CN"/>
              <a:t>S1</a:t>
            </a:r>
            <a:r>
              <a:rPr lang="zh-CN" altLang="en-US"/>
              <a:t>：</a:t>
            </a:r>
            <a:r>
              <a:rPr lang="en-US" altLang="zh-CN"/>
              <a:t>1 1 1 0 1 1 1 0 0 1 1 1 0 1 1 1 0 1 1 1 1 1 1 1 0</a:t>
            </a:r>
            <a:endParaRPr lang="zh-CN" altLang="en-US"/>
          </a:p>
          <a:p>
            <a:r>
              <a:rPr lang="en-US" altLang="zh-CN"/>
              <a:t>S2</a:t>
            </a:r>
            <a:r>
              <a:rPr lang="zh-CN" altLang="en-US"/>
              <a:t>：</a:t>
            </a:r>
            <a:r>
              <a:rPr lang="en-US" altLang="zh-CN"/>
              <a:t>0 1 1 0 1 1 1 0 0 1 1 0 1 1 0 1 1 1 0 0 0 0 1 1 0</a:t>
            </a:r>
            <a:endParaRPr lang="zh-CN" altLang="en-US"/>
          </a:p>
          <a:p>
            <a:r>
              <a:rPr lang="en-US" altLang="zh-CN"/>
              <a:t>S3</a:t>
            </a:r>
            <a:r>
              <a:rPr lang="zh-CN" altLang="en-US"/>
              <a:t>：</a:t>
            </a:r>
            <a:r>
              <a:rPr lang="en-US" altLang="zh-CN"/>
              <a:t>0 1 1 1 1 1 1 1 1 1 1 0 0 1 0 1 0 1 0 0 0 0 1 1 1                                                                                                                                        </a:t>
            </a:r>
          </a:p>
        </p:txBody>
      </p:sp>
      <p:graphicFrame>
        <p:nvGraphicFramePr>
          <p:cNvPr id="7" name="对象 6">
            <a:hlinkClick r:id="" action="ppaction://ole?verb=0"/>
          </p:cNvPr>
          <p:cNvGraphicFramePr>
            <a:graphicFrameLocks noChangeAspect="1"/>
          </p:cNvGraphicFramePr>
          <p:nvPr/>
        </p:nvGraphicFramePr>
        <p:xfrm>
          <a:off x="677545" y="4841875"/>
          <a:ext cx="3001010" cy="574040"/>
        </p:xfrm>
        <a:graphic>
          <a:graphicData uri="http://schemas.openxmlformats.org/presentationml/2006/ole">
            <mc:AlternateContent xmlns:mc="http://schemas.openxmlformats.org/markup-compatibility/2006">
              <mc:Choice xmlns:v="urn:schemas-microsoft-com:vml" Requires="v">
                <p:oleObj spid="_x0000_s1040" r:id="rId4" imgW="2057400" imgH="393700" progId="Equation.KSEE3">
                  <p:embed/>
                </p:oleObj>
              </mc:Choice>
              <mc:Fallback>
                <p:oleObj r:id="rId4" imgW="2057400" imgH="393700" progId="Equation.KSEE3">
                  <p:embed/>
                  <p:pic>
                    <p:nvPicPr>
                      <p:cNvPr id="7" name="对象 6">
                        <a:hlinkClick r:id="" action="ppaction://ole?verb=0"/>
                      </p:cNvPr>
                      <p:cNvPicPr/>
                      <p:nvPr/>
                    </p:nvPicPr>
                    <p:blipFill>
                      <a:blip r:embed="rId5"/>
                      <a:stretch>
                        <a:fillRect/>
                      </a:stretch>
                    </p:blipFill>
                    <p:spPr>
                      <a:xfrm>
                        <a:off x="677545" y="4841875"/>
                        <a:ext cx="3001010" cy="574040"/>
                      </a:xfrm>
                      <a:prstGeom prst="rect">
                        <a:avLst/>
                      </a:prstGeom>
                    </p:spPr>
                  </p:pic>
                </p:oleObj>
              </mc:Fallback>
            </mc:AlternateContent>
          </a:graphicData>
        </a:graphic>
      </p:graphicFrame>
      <p:sp>
        <p:nvSpPr>
          <p:cNvPr id="9" name="文本框 8"/>
          <p:cNvSpPr txBox="1"/>
          <p:nvPr/>
        </p:nvSpPr>
        <p:spPr>
          <a:xfrm>
            <a:off x="677545" y="5624195"/>
            <a:ext cx="8039735" cy="368300"/>
          </a:xfrm>
          <a:prstGeom prst="rect">
            <a:avLst/>
          </a:prstGeom>
          <a:noFill/>
        </p:spPr>
        <p:txBody>
          <a:bodyPr wrap="square" rtlCol="0">
            <a:spAutoFit/>
          </a:bodyPr>
          <a:lstStyle/>
          <a:p>
            <a:r>
              <a:rPr lang="en-US" altLang="zh-CN"/>
              <a:t>L</a:t>
            </a:r>
            <a:r>
              <a:rPr lang="zh-CN" altLang="en-US"/>
              <a:t>是序列长度，在这里为</a:t>
            </a:r>
            <a:r>
              <a:rPr lang="en-US" altLang="zh-CN"/>
              <a:t>25</a:t>
            </a:r>
            <a:r>
              <a:rPr lang="zh-CN" altLang="en-US"/>
              <a:t>，</a:t>
            </a:r>
            <a:r>
              <a:rPr lang="en-US" altLang="zh-CN"/>
              <a:t>J</a:t>
            </a:r>
            <a:r>
              <a:rPr lang="zh-CN" altLang="en-US"/>
              <a:t>是将每个</a:t>
            </a:r>
            <a:r>
              <a:rPr lang="en-US" altLang="zh-CN"/>
              <a:t>Si</a:t>
            </a:r>
            <a:r>
              <a:rPr lang="zh-CN" altLang="en-US"/>
              <a:t>切割为多少个子序列，在这里为</a:t>
            </a:r>
            <a:r>
              <a:rPr lang="en-US" altLang="zh-CN"/>
              <a:t>11</a:t>
            </a:r>
          </a:p>
        </p:txBody>
      </p:sp>
      <p:sp>
        <p:nvSpPr>
          <p:cNvPr id="10" name="文本框 9"/>
          <p:cNvSpPr txBox="1"/>
          <p:nvPr/>
        </p:nvSpPr>
        <p:spPr>
          <a:xfrm>
            <a:off x="677545" y="6103620"/>
            <a:ext cx="8631555" cy="368300"/>
          </a:xfrm>
          <a:prstGeom prst="rect">
            <a:avLst/>
          </a:prstGeom>
          <a:noFill/>
        </p:spPr>
        <p:txBody>
          <a:bodyPr wrap="square" rtlCol="0">
            <a:spAutoFit/>
          </a:bodyPr>
          <a:lstStyle/>
          <a:p>
            <a:r>
              <a:rPr lang="zh-CN" altLang="en-US"/>
              <a:t>最后分为</a:t>
            </a:r>
            <a:r>
              <a:rPr lang="en-US" altLang="zh-CN"/>
              <a:t>11</a:t>
            </a:r>
            <a:r>
              <a:rPr lang="zh-CN" altLang="en-US"/>
              <a:t>段，段长</a:t>
            </a:r>
            <a:r>
              <a:rPr lang="en-US" altLang="zh-CN"/>
              <a:t>len(D(j))</a:t>
            </a:r>
            <a:r>
              <a:rPr lang="zh-CN" altLang="en-US"/>
              <a:t>分别为</a:t>
            </a:r>
            <a:r>
              <a:rPr lang="en-US" altLang="zh-CN"/>
              <a:t>2</a:t>
            </a:r>
            <a:r>
              <a:rPr lang="zh-CN" altLang="en-US"/>
              <a:t>，</a:t>
            </a:r>
            <a:r>
              <a:rPr lang="en-US" altLang="zh-CN"/>
              <a:t>5</a:t>
            </a:r>
            <a:r>
              <a:rPr lang="zh-CN" altLang="en-US"/>
              <a:t>，</a:t>
            </a:r>
            <a:r>
              <a:rPr lang="en-US" altLang="zh-CN"/>
              <a:t>7</a:t>
            </a:r>
            <a:r>
              <a:rPr lang="zh-CN" altLang="en-US"/>
              <a:t>，</a:t>
            </a:r>
            <a:r>
              <a:rPr lang="en-US" altLang="zh-CN"/>
              <a:t>9</a:t>
            </a:r>
            <a:r>
              <a:rPr lang="zh-CN" altLang="en-US"/>
              <a:t>，</a:t>
            </a:r>
            <a:r>
              <a:rPr lang="en-US" altLang="zh-CN"/>
              <a:t>11</a:t>
            </a:r>
            <a:r>
              <a:rPr lang="zh-CN" altLang="en-US"/>
              <a:t>，</a:t>
            </a:r>
            <a:r>
              <a:rPr lang="en-US" altLang="zh-CN"/>
              <a:t>14</a:t>
            </a:r>
            <a:r>
              <a:rPr lang="zh-CN" altLang="en-US"/>
              <a:t>，</a:t>
            </a:r>
            <a:r>
              <a:rPr lang="en-US" altLang="zh-CN"/>
              <a:t>16</a:t>
            </a:r>
            <a:r>
              <a:rPr lang="zh-CN" altLang="en-US"/>
              <a:t>，</a:t>
            </a:r>
            <a:r>
              <a:rPr lang="en-US" altLang="zh-CN"/>
              <a:t>18</a:t>
            </a:r>
            <a:r>
              <a:rPr lang="zh-CN" altLang="en-US"/>
              <a:t>，</a:t>
            </a:r>
            <a:r>
              <a:rPr lang="en-US" altLang="zh-CN"/>
              <a:t>20</a:t>
            </a:r>
            <a:r>
              <a:rPr lang="zh-CN" altLang="en-US"/>
              <a:t>，</a:t>
            </a:r>
            <a:r>
              <a:rPr lang="en-US" altLang="zh-CN"/>
              <a:t>23</a:t>
            </a:r>
            <a:r>
              <a:rPr lang="zh-CN" altLang="en-US"/>
              <a:t>，</a:t>
            </a:r>
            <a:r>
              <a:rPr lang="en-US" altLang="zh-CN"/>
              <a:t>25</a:t>
            </a:r>
          </a:p>
        </p:txBody>
      </p:sp>
      <p:sp>
        <p:nvSpPr>
          <p:cNvPr id="11" name="文本框 10"/>
          <p:cNvSpPr txBox="1"/>
          <p:nvPr/>
        </p:nvSpPr>
        <p:spPr>
          <a:xfrm>
            <a:off x="584200" y="929005"/>
            <a:ext cx="8517890" cy="368300"/>
          </a:xfrm>
          <a:prstGeom prst="rect">
            <a:avLst/>
          </a:prstGeom>
          <a:noFill/>
        </p:spPr>
        <p:txBody>
          <a:bodyPr wrap="square" rtlCol="0">
            <a:spAutoFit/>
          </a:bodyPr>
          <a:lstStyle/>
          <a:p>
            <a:r>
              <a:rPr lang="zh-CN" altLang="en-US"/>
              <a:t>基于分组权重编码根据氨基酸的疏水性和电荷特性，将氨基酸分为三组：</a:t>
            </a:r>
          </a:p>
        </p:txBody>
      </p:sp>
      <p:pic>
        <p:nvPicPr>
          <p:cNvPr id="2" name="图片 1" descr="H123"/>
          <p:cNvPicPr>
            <a:picLocks noChangeAspect="1"/>
          </p:cNvPicPr>
          <p:nvPr/>
        </p:nvPicPr>
        <p:blipFill>
          <a:blip r:embed="rId6"/>
          <a:stretch>
            <a:fillRect/>
          </a:stretch>
        </p:blipFill>
        <p:spPr>
          <a:xfrm>
            <a:off x="625475" y="1598930"/>
            <a:ext cx="10314940" cy="13436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—EBGW</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4" name="文本框 3"/>
          <p:cNvSpPr txBox="1"/>
          <p:nvPr/>
        </p:nvSpPr>
        <p:spPr>
          <a:xfrm>
            <a:off x="1097915" y="1144270"/>
            <a:ext cx="6972300" cy="922020"/>
          </a:xfrm>
          <a:prstGeom prst="rect">
            <a:avLst/>
          </a:prstGeom>
          <a:noFill/>
        </p:spPr>
        <p:txBody>
          <a:bodyPr wrap="square" rtlCol="0">
            <a:spAutoFit/>
          </a:bodyPr>
          <a:lstStyle/>
          <a:p>
            <a:r>
              <a:rPr lang="zh-CN" altLang="en-US"/>
              <a:t>以计算</a:t>
            </a:r>
            <a:r>
              <a:rPr lang="en-US" altLang="zh-CN"/>
              <a:t>S1</a:t>
            </a:r>
            <a:r>
              <a:rPr lang="zh-CN" altLang="en-US"/>
              <a:t>为例：</a:t>
            </a:r>
          </a:p>
          <a:p>
            <a:r>
              <a:rPr lang="en-US" altLang="zh-CN">
                <a:sym typeface="+mn-ea"/>
              </a:rPr>
              <a:t>S1</a:t>
            </a:r>
            <a:r>
              <a:rPr lang="zh-CN" altLang="en-US">
                <a:sym typeface="+mn-ea"/>
              </a:rPr>
              <a:t>：</a:t>
            </a:r>
            <a:r>
              <a:rPr lang="en-US" altLang="zh-CN">
                <a:sym typeface="+mn-ea"/>
              </a:rPr>
              <a:t>1 1 1 0 1 1 1 0 0 1 1 1 0 1 1 1 0 1 1 1 1 1 1 1 0</a:t>
            </a:r>
          </a:p>
          <a:p>
            <a:endParaRPr lang="zh-CN" altLang="en-US"/>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1834432566"/>
              </p:ext>
            </p:extLst>
          </p:nvPr>
        </p:nvGraphicFramePr>
        <p:xfrm>
          <a:off x="5217024" y="2254693"/>
          <a:ext cx="2000522" cy="718204"/>
        </p:xfrm>
        <a:graphic>
          <a:graphicData uri="http://schemas.openxmlformats.org/presentationml/2006/ole">
            <mc:AlternateContent xmlns:mc="http://schemas.openxmlformats.org/markup-compatibility/2006">
              <mc:Choice xmlns:v="urn:schemas-microsoft-com:vml" Requires="v">
                <p:oleObj spid="_x0000_s2064" r:id="rId4" imgW="1168400" imgH="419100" progId="Equation.KSEE3">
                  <p:embed/>
                </p:oleObj>
              </mc:Choice>
              <mc:Fallback>
                <p:oleObj r:id="rId4" imgW="1168400" imgH="419100" progId="Equation.KSEE3">
                  <p:embed/>
                  <p:pic>
                    <p:nvPicPr>
                      <p:cNvPr id="5" name="对象 4">
                        <a:hlinkClick r:id="" action="ppaction://ole?verb=0"/>
                      </p:cNvPr>
                      <p:cNvPicPr/>
                      <p:nvPr/>
                    </p:nvPicPr>
                    <p:blipFill>
                      <a:blip r:embed="rId5"/>
                      <a:stretch>
                        <a:fillRect/>
                      </a:stretch>
                    </p:blipFill>
                    <p:spPr>
                      <a:xfrm>
                        <a:off x="5217024" y="2254693"/>
                        <a:ext cx="2000522" cy="718204"/>
                      </a:xfrm>
                      <a:prstGeom prst="rect">
                        <a:avLst/>
                      </a:prstGeom>
                    </p:spPr>
                  </p:pic>
                </p:oleObj>
              </mc:Fallback>
            </mc:AlternateContent>
          </a:graphicData>
        </a:graphic>
      </p:graphicFrame>
      <p:sp>
        <p:nvSpPr>
          <p:cNvPr id="6" name="文本框 5"/>
          <p:cNvSpPr txBox="1"/>
          <p:nvPr/>
        </p:nvSpPr>
        <p:spPr>
          <a:xfrm>
            <a:off x="1172210" y="3548380"/>
            <a:ext cx="6588760" cy="922020"/>
          </a:xfrm>
          <a:prstGeom prst="rect">
            <a:avLst/>
          </a:prstGeom>
          <a:noFill/>
        </p:spPr>
        <p:txBody>
          <a:bodyPr wrap="square" rtlCol="0">
            <a:spAutoFit/>
          </a:bodyPr>
          <a:lstStyle/>
          <a:p>
            <a:r>
              <a:rPr lang="en-US" altLang="zh-CN">
                <a:latin typeface="+mn-ea"/>
                <a:cs typeface="+mn-ea"/>
                <a:sym typeface="+mn-ea"/>
              </a:rPr>
              <a:t>len(D(j))</a:t>
            </a:r>
            <a:r>
              <a:rPr lang="zh-CN" altLang="en-US">
                <a:latin typeface="+mn-ea"/>
                <a:cs typeface="+mn-ea"/>
                <a:sym typeface="+mn-ea"/>
              </a:rPr>
              <a:t>分别为</a:t>
            </a:r>
            <a:r>
              <a:rPr lang="en-US" altLang="zh-CN">
                <a:latin typeface="+mn-ea"/>
                <a:cs typeface="+mn-ea"/>
                <a:sym typeface="+mn-ea"/>
              </a:rPr>
              <a:t>2</a:t>
            </a:r>
            <a:r>
              <a:rPr lang="zh-CN" altLang="en-US">
                <a:latin typeface="+mn-ea"/>
                <a:cs typeface="+mn-ea"/>
                <a:sym typeface="+mn-ea"/>
              </a:rPr>
              <a:t>，</a:t>
            </a:r>
            <a:r>
              <a:rPr lang="en-US" altLang="zh-CN">
                <a:latin typeface="+mn-ea"/>
                <a:cs typeface="+mn-ea"/>
                <a:sym typeface="+mn-ea"/>
              </a:rPr>
              <a:t>5</a:t>
            </a:r>
            <a:r>
              <a:rPr lang="zh-CN" altLang="en-US">
                <a:latin typeface="+mn-ea"/>
                <a:cs typeface="+mn-ea"/>
                <a:sym typeface="+mn-ea"/>
              </a:rPr>
              <a:t>，</a:t>
            </a:r>
            <a:r>
              <a:rPr lang="en-US" altLang="zh-CN">
                <a:latin typeface="+mn-ea"/>
                <a:cs typeface="+mn-ea"/>
                <a:sym typeface="+mn-ea"/>
              </a:rPr>
              <a:t>7</a:t>
            </a:r>
            <a:r>
              <a:rPr lang="zh-CN" altLang="en-US">
                <a:latin typeface="+mn-ea"/>
                <a:cs typeface="+mn-ea"/>
                <a:sym typeface="+mn-ea"/>
              </a:rPr>
              <a:t>，</a:t>
            </a:r>
            <a:r>
              <a:rPr lang="en-US" altLang="zh-CN">
                <a:latin typeface="+mn-ea"/>
                <a:cs typeface="+mn-ea"/>
                <a:sym typeface="+mn-ea"/>
              </a:rPr>
              <a:t>9</a:t>
            </a:r>
            <a:r>
              <a:rPr lang="zh-CN" altLang="en-US">
                <a:latin typeface="+mn-ea"/>
                <a:cs typeface="+mn-ea"/>
                <a:sym typeface="+mn-ea"/>
              </a:rPr>
              <a:t>，</a:t>
            </a:r>
            <a:r>
              <a:rPr lang="en-US" altLang="zh-CN">
                <a:latin typeface="+mn-ea"/>
                <a:cs typeface="+mn-ea"/>
                <a:sym typeface="+mn-ea"/>
              </a:rPr>
              <a:t>11</a:t>
            </a:r>
            <a:r>
              <a:rPr lang="zh-CN" altLang="en-US">
                <a:latin typeface="+mn-ea"/>
                <a:cs typeface="+mn-ea"/>
                <a:sym typeface="+mn-ea"/>
              </a:rPr>
              <a:t>，</a:t>
            </a:r>
            <a:r>
              <a:rPr lang="en-US" altLang="zh-CN">
                <a:latin typeface="+mn-ea"/>
                <a:cs typeface="+mn-ea"/>
                <a:sym typeface="+mn-ea"/>
              </a:rPr>
              <a:t>14</a:t>
            </a:r>
            <a:r>
              <a:rPr lang="zh-CN" altLang="en-US">
                <a:latin typeface="+mn-ea"/>
                <a:cs typeface="+mn-ea"/>
                <a:sym typeface="+mn-ea"/>
              </a:rPr>
              <a:t>，</a:t>
            </a:r>
            <a:r>
              <a:rPr lang="en-US" altLang="zh-CN">
                <a:latin typeface="+mn-ea"/>
                <a:cs typeface="+mn-ea"/>
                <a:sym typeface="+mn-ea"/>
              </a:rPr>
              <a:t>16</a:t>
            </a:r>
            <a:r>
              <a:rPr lang="zh-CN" altLang="en-US">
                <a:latin typeface="+mn-ea"/>
                <a:cs typeface="+mn-ea"/>
                <a:sym typeface="+mn-ea"/>
              </a:rPr>
              <a:t>，</a:t>
            </a:r>
            <a:r>
              <a:rPr lang="en-US" altLang="zh-CN">
                <a:latin typeface="+mn-ea"/>
                <a:cs typeface="+mn-ea"/>
                <a:sym typeface="+mn-ea"/>
              </a:rPr>
              <a:t>18</a:t>
            </a:r>
            <a:r>
              <a:rPr lang="zh-CN" altLang="en-US">
                <a:latin typeface="+mn-ea"/>
                <a:cs typeface="+mn-ea"/>
                <a:sym typeface="+mn-ea"/>
              </a:rPr>
              <a:t>，</a:t>
            </a:r>
            <a:r>
              <a:rPr lang="en-US" altLang="zh-CN">
                <a:latin typeface="+mn-ea"/>
                <a:cs typeface="+mn-ea"/>
                <a:sym typeface="+mn-ea"/>
              </a:rPr>
              <a:t>20</a:t>
            </a:r>
            <a:r>
              <a:rPr lang="zh-CN" altLang="en-US">
                <a:latin typeface="+mn-ea"/>
                <a:cs typeface="+mn-ea"/>
                <a:sym typeface="+mn-ea"/>
              </a:rPr>
              <a:t>，</a:t>
            </a:r>
            <a:r>
              <a:rPr lang="en-US" altLang="zh-CN">
                <a:latin typeface="+mn-ea"/>
                <a:cs typeface="+mn-ea"/>
                <a:sym typeface="+mn-ea"/>
              </a:rPr>
              <a:t>23</a:t>
            </a:r>
            <a:r>
              <a:rPr lang="zh-CN" altLang="en-US">
                <a:latin typeface="+mn-ea"/>
                <a:cs typeface="+mn-ea"/>
                <a:sym typeface="+mn-ea"/>
              </a:rPr>
              <a:t>，</a:t>
            </a:r>
            <a:r>
              <a:rPr lang="en-US" altLang="zh-CN">
                <a:latin typeface="+mn-ea"/>
                <a:cs typeface="+mn-ea"/>
                <a:sym typeface="+mn-ea"/>
              </a:rPr>
              <a:t>25</a:t>
            </a:r>
          </a:p>
          <a:p>
            <a:endParaRPr lang="en-US" altLang="zh-CN">
              <a:latin typeface="+mn-ea"/>
              <a:cs typeface="+mn-ea"/>
            </a:endParaRPr>
          </a:p>
          <a:p>
            <a:r>
              <a:rPr lang="en-US" altLang="zh-CN">
                <a:latin typeface="+mn-ea"/>
                <a:cs typeface="+mn-ea"/>
              </a:rPr>
              <a:t>sum(D(j))</a:t>
            </a:r>
            <a:r>
              <a:rPr lang="zh-CN" altLang="en-US">
                <a:latin typeface="+mn-ea"/>
                <a:cs typeface="+mn-ea"/>
              </a:rPr>
              <a:t>表示在片段</a:t>
            </a:r>
            <a:r>
              <a:rPr lang="en-US" altLang="zh-CN">
                <a:latin typeface="+mn-ea"/>
                <a:cs typeface="+mn-ea"/>
              </a:rPr>
              <a:t>j</a:t>
            </a:r>
            <a:r>
              <a:rPr lang="zh-CN" altLang="en-US">
                <a:latin typeface="+mn-ea"/>
                <a:cs typeface="+mn-ea"/>
              </a:rPr>
              <a:t>中</a:t>
            </a:r>
            <a:r>
              <a:rPr lang="en-US" altLang="zh-CN">
                <a:latin typeface="+mn-ea"/>
                <a:cs typeface="+mn-ea"/>
              </a:rPr>
              <a:t>1</a:t>
            </a:r>
            <a:r>
              <a:rPr lang="zh-CN" altLang="en-US">
                <a:latin typeface="+mn-ea"/>
                <a:cs typeface="+mn-ea"/>
              </a:rPr>
              <a:t>的个数</a:t>
            </a:r>
          </a:p>
        </p:txBody>
      </p:sp>
      <p:sp>
        <p:nvSpPr>
          <p:cNvPr id="8" name="文本框 7"/>
          <p:cNvSpPr txBox="1"/>
          <p:nvPr/>
        </p:nvSpPr>
        <p:spPr>
          <a:xfrm>
            <a:off x="1097915" y="5102860"/>
            <a:ext cx="10238740" cy="922020"/>
          </a:xfrm>
          <a:prstGeom prst="rect">
            <a:avLst/>
          </a:prstGeom>
          <a:noFill/>
        </p:spPr>
        <p:txBody>
          <a:bodyPr wrap="square" rtlCol="0">
            <a:spAutoFit/>
          </a:bodyPr>
          <a:lstStyle/>
          <a:p>
            <a:r>
              <a:rPr lang="zh-CN" altLang="en-US"/>
              <a:t>最后</a:t>
            </a:r>
            <a:r>
              <a:rPr lang="en-US" altLang="zh-CN"/>
              <a:t>S1</a:t>
            </a:r>
            <a:r>
              <a:rPr lang="zh-CN" altLang="en-US"/>
              <a:t>特征</a:t>
            </a:r>
            <a:r>
              <a:rPr lang="en-US" altLang="zh-CN"/>
              <a:t>X</a:t>
            </a:r>
            <a:r>
              <a:rPr lang="zh-CN" altLang="en-US"/>
              <a:t>表示为</a:t>
            </a:r>
            <a:r>
              <a:rPr lang="en-US" altLang="zh-CN"/>
              <a:t>11</a:t>
            </a:r>
            <a:r>
              <a:rPr lang="zh-CN" altLang="en-US"/>
              <a:t>维：</a:t>
            </a:r>
            <a:r>
              <a:rPr lang="en-US" altLang="zh-CN"/>
              <a:t>[</a:t>
            </a:r>
            <a:r>
              <a:rPr lang="zh-CN" altLang="en-US"/>
              <a:t>1.0, 0.75, 0.83, 0.66, 0.72, 0.69, 0.73, 0.72, 0.75, 0.77, 0.76</a:t>
            </a:r>
            <a:r>
              <a:rPr lang="en-US" altLang="zh-CN"/>
              <a:t>]</a:t>
            </a:r>
          </a:p>
          <a:p>
            <a:endParaRPr lang="en-US" altLang="zh-CN"/>
          </a:p>
          <a:p>
            <a:r>
              <a:rPr lang="zh-CN" altLang="en-US"/>
              <a:t>然后</a:t>
            </a:r>
            <a:r>
              <a:rPr lang="en-US" altLang="zh-CN"/>
              <a:t>S2,S3</a:t>
            </a:r>
            <a:r>
              <a:rPr lang="zh-CN" altLang="en-US"/>
              <a:t>序列按照上述公式也可得到两个</a:t>
            </a:r>
            <a:r>
              <a:rPr lang="en-US" altLang="zh-CN"/>
              <a:t>11</a:t>
            </a:r>
            <a:r>
              <a:rPr lang="zh-CN" altLang="en-US"/>
              <a:t>维的向量，最后拼接为</a:t>
            </a:r>
            <a:r>
              <a:rPr lang="en-US" altLang="zh-CN"/>
              <a:t>33</a:t>
            </a:r>
            <a:r>
              <a:rPr lang="zh-CN" altLang="en-US"/>
              <a:t>维的特征表示一个序列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—AAIndex</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805815" y="906780"/>
            <a:ext cx="6680200" cy="368300"/>
          </a:xfrm>
          <a:prstGeom prst="rect">
            <a:avLst/>
          </a:prstGeom>
          <a:noFill/>
        </p:spPr>
        <p:txBody>
          <a:bodyPr wrap="square" rtlCol="0">
            <a:spAutoFit/>
          </a:bodyPr>
          <a:lstStyle/>
          <a:p>
            <a:r>
              <a:rPr lang="en-US" altLang="zh-CN"/>
              <a:t>14</a:t>
            </a:r>
            <a:r>
              <a:rPr lang="zh-CN" altLang="en-US"/>
              <a:t>个物理化学特性作为每个氨基酸的特征表示：</a:t>
            </a:r>
          </a:p>
        </p:txBody>
      </p:sp>
      <p:pic>
        <p:nvPicPr>
          <p:cNvPr id="5" name="图片 4" descr="AAIndex特征表"/>
          <p:cNvPicPr>
            <a:picLocks noChangeAspect="1"/>
          </p:cNvPicPr>
          <p:nvPr/>
        </p:nvPicPr>
        <p:blipFill>
          <a:blip r:embed="rId3"/>
          <a:stretch>
            <a:fillRect/>
          </a:stretch>
        </p:blipFill>
        <p:spPr>
          <a:xfrm>
            <a:off x="443230" y="1275080"/>
            <a:ext cx="10607040" cy="5320030"/>
          </a:xfrm>
          <a:prstGeom prst="rect">
            <a:avLst/>
          </a:prstGeom>
        </p:spPr>
      </p:pic>
      <p:sp>
        <p:nvSpPr>
          <p:cNvPr id="8" name="线形标注 1 7"/>
          <p:cNvSpPr/>
          <p:nvPr/>
        </p:nvSpPr>
        <p:spPr>
          <a:xfrm>
            <a:off x="7552055" y="2284730"/>
            <a:ext cx="3498215" cy="1234440"/>
          </a:xfrm>
          <a:prstGeom prst="borderCallout1">
            <a:avLst>
              <a:gd name="adj1" fmla="val 18750"/>
              <a:gd name="adj2" fmla="val -8333"/>
              <a:gd name="adj3" fmla="val -58796"/>
              <a:gd name="adj4" fmla="val -53385"/>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zh-CN" altLang="en-US" sz="1200"/>
              <a:t>hydrophobicity, polarity, polarizability, slovent/hydration potential, accessibility reduction ratio, net charge index of side chains,molecular weight, PK-N, PK-C,melting point, optical rotation, entropy of formation, heat capacity and absolute entropy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特征编码</a:t>
            </a:r>
            <a:r>
              <a:rPr lang="en-US" altLang="zh-CN" sz="3600" b="1" dirty="0">
                <a:solidFill>
                  <a:schemeClr val="bg1"/>
                </a:solidFill>
              </a:rPr>
              <a:t>—AAIndex</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677545" y="1678305"/>
            <a:ext cx="8861425" cy="460375"/>
          </a:xfrm>
          <a:prstGeom prst="rect">
            <a:avLst/>
          </a:prstGeom>
          <a:noFill/>
        </p:spPr>
        <p:txBody>
          <a:bodyPr wrap="square" rtlCol="0">
            <a:spAutoFit/>
          </a:bodyPr>
          <a:lstStyle/>
          <a:p>
            <a:r>
              <a:rPr lang="zh-CN" altLang="en-US" sz="2400"/>
              <a:t>示例氨基酸</a:t>
            </a:r>
            <a:r>
              <a:rPr lang="en-US" altLang="zh-CN" sz="2400"/>
              <a:t>AR,</a:t>
            </a:r>
            <a:r>
              <a:rPr lang="zh-CN" altLang="en-US" sz="2400"/>
              <a:t>根据查表获取</a:t>
            </a:r>
            <a:r>
              <a:rPr lang="zh-CN" altLang="en-US" sz="2400">
                <a:sym typeface="+mn-ea"/>
              </a:rPr>
              <a:t>氨基酸的</a:t>
            </a:r>
            <a:r>
              <a:rPr lang="en-US" altLang="zh-CN" sz="2400"/>
              <a:t>14</a:t>
            </a:r>
            <a:r>
              <a:rPr lang="zh-CN" altLang="en-US" sz="2400"/>
              <a:t>个特性表示</a:t>
            </a:r>
          </a:p>
        </p:txBody>
      </p:sp>
      <p:sp>
        <p:nvSpPr>
          <p:cNvPr id="4" name="文本框 3"/>
          <p:cNvSpPr txBox="1"/>
          <p:nvPr/>
        </p:nvSpPr>
        <p:spPr>
          <a:xfrm>
            <a:off x="717550" y="2552700"/>
            <a:ext cx="9620250" cy="1753235"/>
          </a:xfrm>
          <a:prstGeom prst="rect">
            <a:avLst/>
          </a:prstGeom>
          <a:noFill/>
        </p:spPr>
        <p:txBody>
          <a:bodyPr wrap="square" rtlCol="0">
            <a:spAutoFit/>
          </a:bodyPr>
          <a:lstStyle/>
          <a:p>
            <a:r>
              <a:rPr lang="en-US" altLang="zh-CN">
                <a:latin typeface="+mn-ea"/>
                <a:cs typeface="+mn-ea"/>
              </a:rPr>
              <a:t>A</a:t>
            </a:r>
            <a:r>
              <a:rPr lang="zh-CN" altLang="en-US">
                <a:latin typeface="+mn-ea"/>
                <a:cs typeface="+mn-ea"/>
              </a:rPr>
              <a:t>：</a:t>
            </a:r>
            <a:r>
              <a:rPr lang="en-US" altLang="zh-CN">
                <a:latin typeface="+mn-ea"/>
                <a:cs typeface="+mn-ea"/>
              </a:rPr>
              <a:t>[-6.7,8.1,0.046,1.94,3.7,0,89.09,9.69,2.34,297,1.8,154.3,29.22,30.88]</a:t>
            </a:r>
          </a:p>
          <a:p>
            <a:endParaRPr lang="en-US" altLang="zh-CN">
              <a:latin typeface="+mn-ea"/>
              <a:cs typeface="+mn-ea"/>
            </a:endParaRPr>
          </a:p>
          <a:p>
            <a:r>
              <a:rPr lang="en-US" altLang="zh-CN">
                <a:latin typeface="+mn-ea"/>
                <a:cs typeface="+mn-ea"/>
              </a:rPr>
              <a:t>R: [51.5,10.5,0.291,-19.92,2.53,1,174.2,8.99,1.82,238,12.5,341.01,26.37,68.43]</a:t>
            </a:r>
          </a:p>
          <a:p>
            <a:r>
              <a:rPr lang="en-US" altLang="zh-CN">
                <a:latin typeface="+mn-ea"/>
                <a:cs typeface="+mn-ea"/>
              </a:rPr>
              <a:t>.</a:t>
            </a:r>
          </a:p>
          <a:p>
            <a:r>
              <a:rPr lang="en-US" altLang="zh-CN">
                <a:latin typeface="+mn-ea"/>
                <a:cs typeface="+mn-ea"/>
              </a:rPr>
              <a:t>.</a:t>
            </a:r>
          </a:p>
          <a:p>
            <a:r>
              <a:rPr lang="en-US" altLang="zh-CN">
                <a:latin typeface="+mn-ea"/>
                <a:cs typeface="+mn-ea"/>
              </a:rPr>
              <a:t>. </a:t>
            </a:r>
          </a:p>
        </p:txBody>
      </p:sp>
      <p:sp>
        <p:nvSpPr>
          <p:cNvPr id="6" name="文本框 5"/>
          <p:cNvSpPr txBox="1"/>
          <p:nvPr/>
        </p:nvSpPr>
        <p:spPr>
          <a:xfrm>
            <a:off x="805815" y="4827905"/>
            <a:ext cx="8440420" cy="368300"/>
          </a:xfrm>
          <a:prstGeom prst="rect">
            <a:avLst/>
          </a:prstGeom>
          <a:noFill/>
        </p:spPr>
        <p:txBody>
          <a:bodyPr wrap="square" rtlCol="0">
            <a:spAutoFit/>
          </a:bodyPr>
          <a:lstStyle/>
          <a:p>
            <a:r>
              <a:rPr lang="zh-CN" altLang="en-US"/>
              <a:t>忽略中间的</a:t>
            </a:r>
            <a:r>
              <a:rPr lang="en-US" altLang="zh-CN"/>
              <a:t>K</a:t>
            </a:r>
            <a:r>
              <a:rPr lang="zh-CN" altLang="en-US"/>
              <a:t>，每个氨基酸生成</a:t>
            </a:r>
            <a:r>
              <a:rPr lang="en-US" altLang="zh-CN"/>
              <a:t>14</a:t>
            </a:r>
            <a:r>
              <a:rPr lang="zh-CN" altLang="en-US"/>
              <a:t>维，最后拼接为</a:t>
            </a:r>
            <a:r>
              <a:rPr lang="en-US" altLang="zh-CN"/>
              <a:t>14*24=336</a:t>
            </a:r>
            <a:r>
              <a:rPr lang="zh-CN" altLang="en-US"/>
              <a:t>维的向量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4124587" y="1178102"/>
            <a:ext cx="3942824" cy="523220"/>
          </a:xfrm>
          <a:prstGeom prst="rect">
            <a:avLst/>
          </a:prstGeom>
          <a:noFill/>
        </p:spPr>
        <p:txBody>
          <a:bodyPr wrap="square" rtlCol="0">
            <a:spAutoFit/>
          </a:bodyPr>
          <a:lstStyle/>
          <a:p>
            <a:r>
              <a:rPr lang="zh-CN" altLang="en-US" sz="2800" dirty="0"/>
              <a:t>如何利用遗传进化信息？</a:t>
            </a:r>
          </a:p>
        </p:txBody>
      </p:sp>
      <p:sp>
        <p:nvSpPr>
          <p:cNvPr id="9" name="TextBox 19">
            <a:extLst>
              <a:ext uri="{FF2B5EF4-FFF2-40B4-BE49-F238E27FC236}">
                <a16:creationId xmlns:a16="http://schemas.microsoft.com/office/drawing/2014/main" id="{1D2A2475-FB6F-4EEA-9231-D0716F862013}"/>
              </a:ext>
            </a:extLst>
          </p:cNvPr>
          <p:cNvSpPr txBox="1"/>
          <p:nvPr/>
        </p:nvSpPr>
        <p:spPr>
          <a:xfrm>
            <a:off x="2826188" y="2128322"/>
            <a:ext cx="6654736" cy="78707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1600" dirty="0">
                <a:solidFill>
                  <a:schemeClr val="tx1">
                    <a:lumMod val="75000"/>
                    <a:lumOff val="25000"/>
                  </a:schemeClr>
                </a:solidFill>
                <a:cs typeface="+mn-ea"/>
                <a:sym typeface="+mn-lt"/>
              </a:rPr>
              <a:t>在生物进化过程中，不同物种之间会有一些同源蛋白质，它们在结构、功能等方面均有极大的相似可能</a:t>
            </a:r>
            <a:endParaRPr lang="en-US" altLang="zh-CN" sz="1600"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6E959AAA-E753-43CC-8D41-9114CCBC9373}"/>
              </a:ext>
            </a:extLst>
          </p:cNvPr>
          <p:cNvPicPr>
            <a:picLocks noChangeAspect="1"/>
          </p:cNvPicPr>
          <p:nvPr/>
        </p:nvPicPr>
        <p:blipFill>
          <a:blip r:embed="rId2"/>
          <a:stretch>
            <a:fillRect/>
          </a:stretch>
        </p:blipFill>
        <p:spPr>
          <a:xfrm>
            <a:off x="1381342" y="4534283"/>
            <a:ext cx="9429313" cy="1393447"/>
          </a:xfrm>
          <a:prstGeom prst="rect">
            <a:avLst/>
          </a:prstGeom>
        </p:spPr>
      </p:pic>
      <p:sp>
        <p:nvSpPr>
          <p:cNvPr id="10" name="TextBox 19">
            <a:extLst>
              <a:ext uri="{FF2B5EF4-FFF2-40B4-BE49-F238E27FC236}">
                <a16:creationId xmlns:a16="http://schemas.microsoft.com/office/drawing/2014/main" id="{18E51B4F-6BDD-4BA1-AC88-77F42D1F294E}"/>
              </a:ext>
            </a:extLst>
          </p:cNvPr>
          <p:cNvSpPr txBox="1"/>
          <p:nvPr/>
        </p:nvSpPr>
        <p:spPr>
          <a:xfrm>
            <a:off x="2869051" y="2977888"/>
            <a:ext cx="6654736" cy="1156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a:solidFill>
                  <a:schemeClr val="tx1">
                    <a:lumMod val="75000"/>
                    <a:lumOff val="25000"/>
                  </a:schemeClr>
                </a:solidFill>
                <a:cs typeface="+mn-ea"/>
                <a:sym typeface="+mn-lt"/>
              </a:rPr>
              <a:t>目前已有许多通过蛋白质序列联配判断同源性的方法，这些方法使用</a:t>
            </a:r>
            <a:r>
              <a:rPr lang="zh-CN" altLang="en-US" sz="1600" dirty="0">
                <a:solidFill>
                  <a:srgbClr val="C00000"/>
                </a:solidFill>
                <a:cs typeface="+mn-ea"/>
                <a:sym typeface="+mn-lt"/>
              </a:rPr>
              <a:t>打分方法（</a:t>
            </a:r>
            <a:r>
              <a:rPr lang="en-US" altLang="zh-CN" sz="1600" dirty="0">
                <a:solidFill>
                  <a:srgbClr val="C00000"/>
                </a:solidFill>
                <a:cs typeface="+mn-ea"/>
                <a:sym typeface="+mn-lt"/>
              </a:rPr>
              <a:t>scoring scheme</a:t>
            </a:r>
            <a:r>
              <a:rPr lang="zh-CN" altLang="en-US" sz="1600" dirty="0">
                <a:solidFill>
                  <a:srgbClr val="C00000"/>
                </a:solidFill>
                <a:cs typeface="+mn-ea"/>
                <a:sym typeface="+mn-lt"/>
              </a:rPr>
              <a:t>）</a:t>
            </a:r>
            <a:r>
              <a:rPr lang="zh-CN" altLang="en-US" sz="1600" dirty="0">
                <a:solidFill>
                  <a:schemeClr val="tx1">
                    <a:lumMod val="75000"/>
                    <a:lumOff val="25000"/>
                  </a:schemeClr>
                </a:solidFill>
                <a:cs typeface="+mn-ea"/>
                <a:sym typeface="+mn-lt"/>
              </a:rPr>
              <a:t>给一对联配打分，通常认为</a:t>
            </a:r>
            <a:r>
              <a:rPr lang="zh-CN" altLang="en-US" sz="1600" dirty="0">
                <a:solidFill>
                  <a:srgbClr val="C00000"/>
                </a:solidFill>
                <a:cs typeface="+mn-ea"/>
                <a:sym typeface="+mn-lt"/>
              </a:rPr>
              <a:t>分数越高</a:t>
            </a:r>
            <a:r>
              <a:rPr lang="zh-CN" altLang="en-US" sz="1600" dirty="0">
                <a:solidFill>
                  <a:schemeClr val="tx1">
                    <a:lumMod val="75000"/>
                    <a:lumOff val="25000"/>
                  </a:schemeClr>
                </a:solidFill>
                <a:cs typeface="+mn-ea"/>
                <a:sym typeface="+mn-lt"/>
              </a:rPr>
              <a:t>，该联配中的两条序列是</a:t>
            </a:r>
            <a:r>
              <a:rPr lang="zh-CN" altLang="en-US" sz="1600" dirty="0">
                <a:solidFill>
                  <a:srgbClr val="C00000"/>
                </a:solidFill>
                <a:cs typeface="+mn-ea"/>
                <a:sym typeface="+mn-lt"/>
              </a:rPr>
              <a:t>同源的可能性越大</a:t>
            </a:r>
            <a:endParaRPr lang="en-US" altLang="zh-CN" sz="1600" dirty="0">
              <a:solidFill>
                <a:srgbClr val="C00000"/>
              </a:solidFill>
              <a:cs typeface="+mn-ea"/>
              <a:sym typeface="+mn-lt"/>
            </a:endParaRPr>
          </a:p>
        </p:txBody>
      </p:sp>
    </p:spTree>
    <p:extLst>
      <p:ext uri="{BB962C8B-B14F-4D97-AF65-F5344CB8AC3E}">
        <p14:creationId xmlns:p14="http://schemas.microsoft.com/office/powerpoint/2010/main" val="827722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1091630" y="1368105"/>
            <a:ext cx="3497148" cy="523220"/>
          </a:xfrm>
          <a:prstGeom prst="rect">
            <a:avLst/>
          </a:prstGeom>
          <a:noFill/>
        </p:spPr>
        <p:txBody>
          <a:bodyPr wrap="square" rtlCol="0">
            <a:spAutoFit/>
          </a:bodyPr>
          <a:lstStyle/>
          <a:p>
            <a:r>
              <a:rPr lang="zh-CN" altLang="en-US" sz="2800" dirty="0"/>
              <a:t>联配打分两指标</a:t>
            </a:r>
          </a:p>
        </p:txBody>
      </p:sp>
      <p:sp>
        <p:nvSpPr>
          <p:cNvPr id="9" name="TextBox 19">
            <a:extLst>
              <a:ext uri="{FF2B5EF4-FFF2-40B4-BE49-F238E27FC236}">
                <a16:creationId xmlns:a16="http://schemas.microsoft.com/office/drawing/2014/main" id="{1D2A2475-FB6F-4EEA-9231-D0716F862013}"/>
              </a:ext>
            </a:extLst>
          </p:cNvPr>
          <p:cNvSpPr txBox="1"/>
          <p:nvPr/>
        </p:nvSpPr>
        <p:spPr>
          <a:xfrm>
            <a:off x="1091631" y="2291596"/>
            <a:ext cx="4696774" cy="1156407"/>
          </a:xfrm>
          <a:prstGeom prst="rect">
            <a:avLst/>
          </a:prstGeom>
          <a:noFill/>
        </p:spPr>
        <p:txBody>
          <a:bodyPr wrap="square" rtlCol="0">
            <a:spAutoFit/>
          </a:bodyPr>
          <a:lstStyle/>
          <a:p>
            <a:pPr marL="342900" indent="-342900">
              <a:lnSpc>
                <a:spcPct val="150000"/>
              </a:lnSpc>
              <a:buFont typeface="+mj-lt"/>
              <a:buAutoNum type="alphaLcParenR"/>
            </a:pPr>
            <a:r>
              <a:rPr lang="zh-CN" altLang="en-US" sz="1600" b="1" dirty="0">
                <a:solidFill>
                  <a:srgbClr val="C00000"/>
                </a:solidFill>
                <a:cs typeface="+mn-ea"/>
                <a:sym typeface="+mn-lt"/>
              </a:rPr>
              <a:t>一致度</a:t>
            </a:r>
            <a:r>
              <a:rPr lang="en-US" altLang="zh-CN" sz="1600" b="1" dirty="0">
                <a:solidFill>
                  <a:srgbClr val="C00000"/>
                </a:solidFill>
                <a:cs typeface="+mn-ea"/>
                <a:sym typeface="+mn-lt"/>
              </a:rPr>
              <a:t>(identity)</a:t>
            </a:r>
            <a:r>
              <a:rPr lang="zh-CN" altLang="en-US" sz="1600" dirty="0">
                <a:solidFill>
                  <a:schemeClr val="tx1">
                    <a:lumMod val="75000"/>
                    <a:lumOff val="25000"/>
                  </a:schemeClr>
                </a:solidFill>
                <a:cs typeface="+mn-ea"/>
                <a:sym typeface="+mn-lt"/>
              </a:rPr>
              <a:t>：两个序列联配后，完全一致的碱基或氨基酸数目。通常表示为一致度比例</a:t>
            </a:r>
            <a:r>
              <a:rPr lang="en-US" altLang="zh-CN" sz="1600" dirty="0">
                <a:solidFill>
                  <a:schemeClr val="tx1">
                    <a:lumMod val="75000"/>
                    <a:lumOff val="25000"/>
                  </a:schemeClr>
                </a:solidFill>
                <a:cs typeface="+mn-ea"/>
                <a:sym typeface="+mn-lt"/>
              </a:rPr>
              <a:t>(percent identity)</a:t>
            </a:r>
          </a:p>
        </p:txBody>
      </p:sp>
      <p:sp>
        <p:nvSpPr>
          <p:cNvPr id="10" name="TextBox 19">
            <a:extLst>
              <a:ext uri="{FF2B5EF4-FFF2-40B4-BE49-F238E27FC236}">
                <a16:creationId xmlns:a16="http://schemas.microsoft.com/office/drawing/2014/main" id="{F292C97C-9A09-400E-A26E-78E93DBDB528}"/>
              </a:ext>
            </a:extLst>
          </p:cNvPr>
          <p:cNvSpPr txBox="1"/>
          <p:nvPr/>
        </p:nvSpPr>
        <p:spPr>
          <a:xfrm>
            <a:off x="6456727" y="2291596"/>
            <a:ext cx="4696774" cy="3741730"/>
          </a:xfrm>
          <a:prstGeom prst="rect">
            <a:avLst/>
          </a:prstGeom>
          <a:noFill/>
        </p:spPr>
        <p:txBody>
          <a:bodyPr wrap="square" rtlCol="0">
            <a:spAutoFit/>
          </a:bodyPr>
          <a:lstStyle/>
          <a:p>
            <a:pPr marL="342900" indent="-342900">
              <a:lnSpc>
                <a:spcPct val="150000"/>
              </a:lnSpc>
              <a:buFont typeface="+mj-lt"/>
              <a:buAutoNum type="alphaLcParenR" startAt="2"/>
            </a:pPr>
            <a:r>
              <a:rPr lang="zh-CN" altLang="en-US" sz="1600" b="1" dirty="0">
                <a:solidFill>
                  <a:srgbClr val="C00000"/>
                </a:solidFill>
                <a:cs typeface="+mn-ea"/>
                <a:sym typeface="+mn-lt"/>
              </a:rPr>
              <a:t>相似性</a:t>
            </a:r>
            <a:r>
              <a:rPr lang="en-US" altLang="zh-CN" sz="1600" b="1" dirty="0">
                <a:solidFill>
                  <a:srgbClr val="C00000"/>
                </a:solidFill>
                <a:cs typeface="+mn-ea"/>
                <a:sym typeface="+mn-lt"/>
              </a:rPr>
              <a:t>(similarity)</a:t>
            </a:r>
            <a:r>
              <a:rPr lang="zh-CN" altLang="en-US" sz="1600" dirty="0">
                <a:solidFill>
                  <a:schemeClr val="tx1">
                    <a:lumMod val="75000"/>
                    <a:lumOff val="25000"/>
                  </a:schemeClr>
                </a:solidFill>
                <a:cs typeface="+mn-ea"/>
                <a:sym typeface="+mn-lt"/>
              </a:rPr>
              <a:t>：在进化过程中，碱基或氨基酸可能发生突变。</a:t>
            </a:r>
            <a:r>
              <a:rPr lang="zh-CN" altLang="en-US" sz="1600" dirty="0">
                <a:solidFill>
                  <a:srgbClr val="C00000"/>
                </a:solidFill>
                <a:cs typeface="+mn-ea"/>
                <a:sym typeface="+mn-lt"/>
              </a:rPr>
              <a:t>一些</a:t>
            </a:r>
            <a:r>
              <a:rPr lang="zh-CN" altLang="en-US" sz="1600" dirty="0">
                <a:solidFill>
                  <a:schemeClr val="tx1">
                    <a:lumMod val="75000"/>
                    <a:lumOff val="25000"/>
                  </a:schemeClr>
                </a:solidFill>
                <a:cs typeface="+mn-ea"/>
                <a:sym typeface="+mn-lt"/>
              </a:rPr>
              <a:t>物理或化学属性密切相似的</a:t>
            </a:r>
            <a:r>
              <a:rPr lang="zh-CN" altLang="en-US" sz="1600" dirty="0">
                <a:solidFill>
                  <a:srgbClr val="C00000"/>
                </a:solidFill>
                <a:cs typeface="+mn-ea"/>
                <a:sym typeface="+mn-lt"/>
              </a:rPr>
              <a:t>氨基酸</a:t>
            </a:r>
            <a:r>
              <a:rPr lang="zh-CN" altLang="en-US" sz="1600" dirty="0">
                <a:solidFill>
                  <a:schemeClr val="tx1">
                    <a:lumMod val="75000"/>
                    <a:lumOff val="25000"/>
                  </a:schemeClr>
                </a:solidFill>
                <a:cs typeface="+mn-ea"/>
                <a:sym typeface="+mn-lt"/>
              </a:rPr>
              <a:t>，</a:t>
            </a:r>
            <a:r>
              <a:rPr lang="zh-CN" altLang="en-US" sz="1600" dirty="0">
                <a:solidFill>
                  <a:srgbClr val="C00000"/>
                </a:solidFill>
                <a:cs typeface="+mn-ea"/>
                <a:sym typeface="+mn-lt"/>
              </a:rPr>
              <a:t>在功能上互相替代</a:t>
            </a:r>
            <a:r>
              <a:rPr lang="zh-CN" altLang="en-US" sz="1600" dirty="0">
                <a:solidFill>
                  <a:schemeClr val="tx1">
                    <a:lumMod val="75000"/>
                    <a:lumOff val="25000"/>
                  </a:schemeClr>
                </a:solidFill>
                <a:cs typeface="+mn-ea"/>
                <a:sym typeface="+mn-lt"/>
              </a:rPr>
              <a:t>，因此发生突变并在进化过程中被保留的可能性大。我们认为</a:t>
            </a:r>
            <a:r>
              <a:rPr lang="zh-CN" altLang="en-US" sz="1600" dirty="0">
                <a:solidFill>
                  <a:srgbClr val="C00000"/>
                </a:solidFill>
                <a:cs typeface="+mn-ea"/>
                <a:sym typeface="+mn-lt"/>
              </a:rPr>
              <a:t>这样的氨基酸对具有高相似性</a:t>
            </a:r>
            <a:r>
              <a:rPr lang="zh-CN" altLang="en-US" sz="1600" dirty="0">
                <a:solidFill>
                  <a:schemeClr val="tx1">
                    <a:lumMod val="75000"/>
                    <a:lumOff val="25000"/>
                  </a:schemeClr>
                </a:solidFill>
                <a:cs typeface="+mn-ea"/>
                <a:sym typeface="+mn-lt"/>
              </a:rPr>
              <a:t>，若在联配中遇到，</a:t>
            </a:r>
            <a:r>
              <a:rPr lang="zh-CN" altLang="en-US" sz="1600" dirty="0">
                <a:solidFill>
                  <a:srgbClr val="C00000"/>
                </a:solidFill>
                <a:cs typeface="+mn-ea"/>
                <a:sym typeface="+mn-lt"/>
              </a:rPr>
              <a:t>对序列的同源性是积极证据</a:t>
            </a:r>
            <a:r>
              <a:rPr lang="zh-CN" altLang="en-US" sz="1600" dirty="0">
                <a:solidFill>
                  <a:schemeClr val="tx1">
                    <a:lumMod val="75000"/>
                    <a:lumOff val="25000"/>
                  </a:schemeClr>
                </a:solidFill>
                <a:cs typeface="+mn-ea"/>
                <a:sym typeface="+mn-lt"/>
              </a:rPr>
              <a:t>。每对氨基酸在进化过程中发生突变转换的概率被赋予一个数值。相同的氨基酸对赋予最高分，具有相似性质的氨基酸对比具有完全不同性质的氨基酸对被赋予更高的分值。</a:t>
            </a:r>
            <a:endParaRPr lang="en-US" altLang="zh-CN" sz="1600" dirty="0">
              <a:solidFill>
                <a:schemeClr val="tx1">
                  <a:lumMod val="75000"/>
                  <a:lumOff val="25000"/>
                </a:schemeClr>
              </a:solidFill>
              <a:cs typeface="+mn-ea"/>
              <a:sym typeface="+mn-lt"/>
            </a:endParaRPr>
          </a:p>
        </p:txBody>
      </p:sp>
      <p:sp>
        <p:nvSpPr>
          <p:cNvPr id="13" name="TextBox 19">
            <a:extLst>
              <a:ext uri="{FF2B5EF4-FFF2-40B4-BE49-F238E27FC236}">
                <a16:creationId xmlns:a16="http://schemas.microsoft.com/office/drawing/2014/main" id="{BDC0C60B-2B8B-4FE7-92E4-73017E1B017D}"/>
              </a:ext>
            </a:extLst>
          </p:cNvPr>
          <p:cNvSpPr txBox="1"/>
          <p:nvPr/>
        </p:nvSpPr>
        <p:spPr>
          <a:xfrm>
            <a:off x="1428589" y="5498843"/>
            <a:ext cx="4032644" cy="417743"/>
          </a:xfrm>
          <a:prstGeom prst="rect">
            <a:avLst/>
          </a:prstGeom>
          <a:noFill/>
        </p:spPr>
        <p:txBody>
          <a:bodyPr wrap="square" rtlCol="0">
            <a:spAutoFit/>
          </a:bodyPr>
          <a:lstStyle/>
          <a:p>
            <a:pPr>
              <a:lnSpc>
                <a:spcPct val="150000"/>
              </a:lnSpc>
            </a:pPr>
            <a:r>
              <a:rPr lang="zh-CN" altLang="en-US" sz="1600" dirty="0">
                <a:cs typeface="+mn-ea"/>
                <a:sym typeface="+mn-lt"/>
              </a:rPr>
              <a:t>上述联配一致度比例为</a:t>
            </a:r>
            <a:r>
              <a:rPr lang="en-US" altLang="zh-CN" sz="1600" dirty="0">
                <a:cs typeface="+mn-ea"/>
                <a:sym typeface="+mn-lt"/>
              </a:rPr>
              <a:t>68.75%</a:t>
            </a:r>
            <a:r>
              <a:rPr lang="zh-CN" altLang="en-US" sz="1600" dirty="0">
                <a:cs typeface="+mn-ea"/>
                <a:sym typeface="+mn-lt"/>
              </a:rPr>
              <a:t>（</a:t>
            </a:r>
            <a:r>
              <a:rPr lang="en-US" altLang="zh-CN" sz="1600" u="sng" dirty="0">
                <a:cs typeface="+mn-ea"/>
                <a:sym typeface="+mn-lt"/>
              </a:rPr>
              <a:t>16</a:t>
            </a:r>
            <a:r>
              <a:rPr lang="zh-CN" altLang="en-US" sz="1600" u="sng" dirty="0">
                <a:cs typeface="+mn-ea"/>
                <a:sym typeface="+mn-lt"/>
              </a:rPr>
              <a:t>中</a:t>
            </a:r>
            <a:r>
              <a:rPr lang="en-US" altLang="zh-CN" sz="1600" u="sng" dirty="0">
                <a:cs typeface="+mn-ea"/>
                <a:sym typeface="+mn-lt"/>
              </a:rPr>
              <a:t>11</a:t>
            </a:r>
            <a:r>
              <a:rPr lang="zh-CN" altLang="en-US" sz="1600" dirty="0">
                <a:cs typeface="+mn-ea"/>
                <a:sym typeface="+mn-lt"/>
              </a:rPr>
              <a:t>）</a:t>
            </a:r>
            <a:endParaRPr lang="en-US" altLang="zh-CN" sz="1600" dirty="0">
              <a:cs typeface="+mn-ea"/>
              <a:sym typeface="+mn-lt"/>
            </a:endParaRPr>
          </a:p>
        </p:txBody>
      </p:sp>
      <p:pic>
        <p:nvPicPr>
          <p:cNvPr id="2" name="图片 1">
            <a:extLst>
              <a:ext uri="{FF2B5EF4-FFF2-40B4-BE49-F238E27FC236}">
                <a16:creationId xmlns:a16="http://schemas.microsoft.com/office/drawing/2014/main" id="{00D95A3C-6889-4E92-9BA9-397DC2C20039}"/>
              </a:ext>
            </a:extLst>
          </p:cNvPr>
          <p:cNvPicPr>
            <a:picLocks/>
          </p:cNvPicPr>
          <p:nvPr/>
        </p:nvPicPr>
        <p:blipFill>
          <a:blip r:embed="rId2"/>
          <a:stretch>
            <a:fillRect/>
          </a:stretch>
        </p:blipFill>
        <p:spPr>
          <a:xfrm>
            <a:off x="1091527" y="3618000"/>
            <a:ext cx="5126400" cy="1929600"/>
          </a:xfrm>
          <a:prstGeom prst="rect">
            <a:avLst/>
          </a:prstGeom>
        </p:spPr>
      </p:pic>
    </p:spTree>
    <p:extLst>
      <p:ext uri="{BB962C8B-B14F-4D97-AF65-F5344CB8AC3E}">
        <p14:creationId xmlns:p14="http://schemas.microsoft.com/office/powerpoint/2010/main" val="4284789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714781" y="1131605"/>
            <a:ext cx="2069465" cy="521970"/>
          </a:xfrm>
          <a:prstGeom prst="rect">
            <a:avLst/>
          </a:prstGeom>
          <a:noFill/>
        </p:spPr>
        <p:txBody>
          <a:bodyPr wrap="square" rtlCol="0">
            <a:spAutoFit/>
          </a:bodyPr>
          <a:lstStyle/>
          <a:p>
            <a:r>
              <a:rPr lang="zh-CN" altLang="en-US" sz="2800" dirty="0"/>
              <a:t>替代矩阵</a:t>
            </a:r>
          </a:p>
        </p:txBody>
      </p:sp>
      <p:sp>
        <p:nvSpPr>
          <p:cNvPr id="9" name="TextBox 19">
            <a:extLst>
              <a:ext uri="{FF2B5EF4-FFF2-40B4-BE49-F238E27FC236}">
                <a16:creationId xmlns:a16="http://schemas.microsoft.com/office/drawing/2014/main" id="{1D2A2475-FB6F-4EEA-9231-D0716F862013}"/>
              </a:ext>
            </a:extLst>
          </p:cNvPr>
          <p:cNvSpPr txBox="1"/>
          <p:nvPr/>
        </p:nvSpPr>
        <p:spPr>
          <a:xfrm>
            <a:off x="6714782" y="1954428"/>
            <a:ext cx="4696774" cy="411106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a:solidFill>
                  <a:schemeClr val="tx1">
                    <a:lumMod val="75000"/>
                    <a:lumOff val="25000"/>
                  </a:schemeClr>
                </a:solidFill>
                <a:cs typeface="+mn-ea"/>
                <a:sym typeface="+mn-lt"/>
              </a:rPr>
              <a:t>替代矩阵</a:t>
            </a:r>
            <a:r>
              <a:rPr lang="zh-CN" altLang="en-US" sz="1600" dirty="0">
                <a:cs typeface="+mn-ea"/>
                <a:sym typeface="+mn-lt"/>
              </a:rPr>
              <a:t>同时考虑了一致度和相似性</a:t>
            </a:r>
            <a:r>
              <a:rPr lang="zh-CN" altLang="en-US" sz="1600" dirty="0">
                <a:solidFill>
                  <a:schemeClr val="tx1">
                    <a:lumMod val="75000"/>
                    <a:lumOff val="25000"/>
                  </a:schemeClr>
                </a:solidFill>
                <a:cs typeface="+mn-ea"/>
                <a:sym typeface="+mn-lt"/>
              </a:rPr>
              <a:t>两个指标，</a:t>
            </a:r>
            <a:r>
              <a:rPr lang="zh-CN" altLang="en-US" sz="1600" dirty="0">
                <a:solidFill>
                  <a:srgbClr val="C00000"/>
                </a:solidFill>
                <a:cs typeface="+mn-ea"/>
                <a:sym typeface="+mn-lt"/>
              </a:rPr>
              <a:t>为每对氨基酸都给予一个分值，用于联配打分</a:t>
            </a:r>
            <a:endParaRPr lang="en-US" altLang="zh-CN" sz="1600" dirty="0">
              <a:solidFill>
                <a:srgbClr val="C00000"/>
              </a:solidFill>
              <a:cs typeface="+mn-ea"/>
              <a:sym typeface="+mn-lt"/>
            </a:endParaRPr>
          </a:p>
          <a:p>
            <a:pPr marL="285750" indent="-285750">
              <a:lnSpc>
                <a:spcPct val="150000"/>
              </a:lnSpc>
              <a:buFont typeface="Wingdings" panose="05000000000000000000" pitchFamily="2" charset="2"/>
              <a:buChar char="l"/>
            </a:pPr>
            <a:r>
              <a:rPr lang="zh-CN" altLang="en-US" sz="1600" dirty="0">
                <a:solidFill>
                  <a:srgbClr val="C00000"/>
                </a:solidFill>
                <a:cs typeface="+mn-ea"/>
                <a:sym typeface="+mn-lt"/>
              </a:rPr>
              <a:t>相似性</a:t>
            </a:r>
            <a:r>
              <a:rPr lang="zh-CN" altLang="en-US" sz="1600" dirty="0">
                <a:solidFill>
                  <a:schemeClr val="tx1">
                    <a:lumMod val="75000"/>
                    <a:lumOff val="25000"/>
                  </a:schemeClr>
                </a:solidFill>
                <a:cs typeface="+mn-ea"/>
                <a:sym typeface="+mn-lt"/>
              </a:rPr>
              <a:t>最终计算为在较长进化时间内一个氨基酸突变成其他种类氨基酸的概率。将概率转换为对数，使得最后的联配分值变为加总各氨基酸对的独立分值，而不需要把所有概率相乘</a:t>
            </a:r>
            <a:endParaRPr lang="en-US" altLang="zh-CN" sz="1600" dirty="0">
              <a:solidFill>
                <a:schemeClr val="tx1">
                  <a:lumMod val="75000"/>
                  <a:lumOff val="25000"/>
                </a:schemeClr>
              </a:solidFill>
              <a:cs typeface="+mn-ea"/>
              <a:sym typeface="+mn-lt"/>
            </a:endParaRPr>
          </a:p>
          <a:p>
            <a:pPr marL="285750" indent="-285750">
              <a:lnSpc>
                <a:spcPct val="150000"/>
              </a:lnSpc>
              <a:buFont typeface="Wingdings" panose="05000000000000000000" pitchFamily="2" charset="2"/>
              <a:buChar char="l"/>
            </a:pPr>
            <a:r>
              <a:rPr lang="zh-CN" altLang="en-US" sz="1600" dirty="0">
                <a:solidFill>
                  <a:srgbClr val="C00000"/>
                </a:solidFill>
                <a:cs typeface="+mn-ea"/>
                <a:sym typeface="+mn-lt"/>
              </a:rPr>
              <a:t>一致度</a:t>
            </a:r>
            <a:r>
              <a:rPr lang="zh-CN" altLang="en-US" sz="1600" dirty="0">
                <a:solidFill>
                  <a:schemeClr val="tx1">
                    <a:lumMod val="75000"/>
                    <a:lumOff val="25000"/>
                  </a:schemeClr>
                </a:solidFill>
                <a:cs typeface="+mn-ea"/>
                <a:sym typeface="+mn-lt"/>
              </a:rPr>
              <a:t>通过给予对角线位置一个高评分来体现</a:t>
            </a:r>
            <a:endParaRPr lang="en-US" altLang="zh-CN" sz="1600" dirty="0">
              <a:solidFill>
                <a:schemeClr val="tx1">
                  <a:lumMod val="75000"/>
                  <a:lumOff val="25000"/>
                </a:schemeClr>
              </a:solidFill>
              <a:cs typeface="+mn-ea"/>
              <a:sym typeface="+mn-lt"/>
            </a:endParaRPr>
          </a:p>
          <a:p>
            <a:pPr marL="285750" indent="-285750">
              <a:lnSpc>
                <a:spcPct val="150000"/>
              </a:lnSpc>
              <a:buFont typeface="Wingdings" panose="05000000000000000000" pitchFamily="2" charset="2"/>
              <a:buChar char="l"/>
            </a:pPr>
            <a:r>
              <a:rPr lang="en-US" altLang="zh-CN" sz="1600" b="1" dirty="0"/>
              <a:t>BLOSUM</a:t>
            </a:r>
            <a:r>
              <a:rPr lang="zh-CN" altLang="en-US" sz="1600" b="1" dirty="0"/>
              <a:t>矩阵：</a:t>
            </a:r>
            <a:r>
              <a:rPr lang="zh-CN" altLang="en-US" sz="1600" dirty="0"/>
              <a:t>如果序列的一致度比超过一个指定阈值，则聚类在一起。在聚类中计算所有可能氨基酸对的替代频率。</a:t>
            </a:r>
            <a:r>
              <a:rPr lang="en-US" altLang="zh-CN" sz="1600" dirty="0"/>
              <a:t>BLOSUM-62</a:t>
            </a:r>
            <a:r>
              <a:rPr lang="zh-CN" altLang="en-US" sz="1600" dirty="0"/>
              <a:t>矩阵意为使用</a:t>
            </a:r>
            <a:r>
              <a:rPr lang="en-US" altLang="zh-CN" sz="1600" dirty="0"/>
              <a:t>62%</a:t>
            </a:r>
            <a:r>
              <a:rPr lang="zh-CN" altLang="en-US" sz="1600" dirty="0"/>
              <a:t>一致度比的阈值</a:t>
            </a:r>
          </a:p>
        </p:txBody>
      </p:sp>
      <p:pic>
        <p:nvPicPr>
          <p:cNvPr id="5" name="图片 4">
            <a:extLst>
              <a:ext uri="{FF2B5EF4-FFF2-40B4-BE49-F238E27FC236}">
                <a16:creationId xmlns:a16="http://schemas.microsoft.com/office/drawing/2014/main" id="{CCBB9A26-D9D8-4D8F-91CA-0A489A092E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38" y="1569600"/>
            <a:ext cx="5182832" cy="4168800"/>
          </a:xfrm>
          <a:prstGeom prst="rect">
            <a:avLst/>
          </a:prstGeom>
        </p:spPr>
      </p:pic>
    </p:spTree>
    <p:extLst>
      <p:ext uri="{BB962C8B-B14F-4D97-AF65-F5344CB8AC3E}">
        <p14:creationId xmlns:p14="http://schemas.microsoft.com/office/powerpoint/2010/main" val="17150130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1104077" y="1576711"/>
            <a:ext cx="3290353" cy="523220"/>
          </a:xfrm>
          <a:prstGeom prst="rect">
            <a:avLst/>
          </a:prstGeom>
          <a:noFill/>
        </p:spPr>
        <p:txBody>
          <a:bodyPr wrap="square" rtlCol="0">
            <a:spAutoFit/>
          </a:bodyPr>
          <a:lstStyle/>
          <a:p>
            <a:r>
              <a:rPr lang="zh-CN" altLang="en-US" sz="2800" dirty="0"/>
              <a:t>使用替代矩阵打分</a:t>
            </a:r>
          </a:p>
        </p:txBody>
      </p:sp>
      <p:sp>
        <p:nvSpPr>
          <p:cNvPr id="9" name="TextBox 19">
            <a:extLst>
              <a:ext uri="{FF2B5EF4-FFF2-40B4-BE49-F238E27FC236}">
                <a16:creationId xmlns:a16="http://schemas.microsoft.com/office/drawing/2014/main" id="{1D2A2475-FB6F-4EEA-9231-D0716F862013}"/>
              </a:ext>
            </a:extLst>
          </p:cNvPr>
          <p:cNvSpPr txBox="1"/>
          <p:nvPr/>
        </p:nvSpPr>
        <p:spPr>
          <a:xfrm>
            <a:off x="1104078" y="2399534"/>
            <a:ext cx="4696774" cy="41774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a:solidFill>
                  <a:schemeClr val="tx1">
                    <a:lumMod val="75000"/>
                    <a:lumOff val="25000"/>
                  </a:schemeClr>
                </a:solidFill>
                <a:cs typeface="+mn-ea"/>
                <a:sym typeface="+mn-lt"/>
              </a:rPr>
              <a:t>以使用</a:t>
            </a:r>
            <a:r>
              <a:rPr lang="en-US" altLang="zh-CN" sz="1600" dirty="0">
                <a:solidFill>
                  <a:schemeClr val="tx1">
                    <a:lumMod val="75000"/>
                    <a:lumOff val="25000"/>
                  </a:schemeClr>
                </a:solidFill>
                <a:cs typeface="+mn-ea"/>
                <a:sym typeface="+mn-lt"/>
              </a:rPr>
              <a:t>BLOSUM-62</a:t>
            </a:r>
            <a:r>
              <a:rPr lang="zh-CN" altLang="en-US" sz="1600" dirty="0">
                <a:solidFill>
                  <a:schemeClr val="tx1">
                    <a:lumMod val="75000"/>
                    <a:lumOff val="25000"/>
                  </a:schemeClr>
                </a:solidFill>
                <a:cs typeface="+mn-ea"/>
                <a:sym typeface="+mn-lt"/>
              </a:rPr>
              <a:t>矩阵为例</a:t>
            </a:r>
            <a:endParaRPr lang="en-US" altLang="zh-CN" sz="1600"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CCBB9A26-D9D8-4D8F-91CA-0A489A092E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882" y="1569600"/>
            <a:ext cx="5182832" cy="4168800"/>
          </a:xfrm>
          <a:prstGeom prst="rect">
            <a:avLst/>
          </a:prstGeom>
        </p:spPr>
      </p:pic>
      <p:pic>
        <p:nvPicPr>
          <p:cNvPr id="2" name="图片 1">
            <a:extLst>
              <a:ext uri="{FF2B5EF4-FFF2-40B4-BE49-F238E27FC236}">
                <a16:creationId xmlns:a16="http://schemas.microsoft.com/office/drawing/2014/main" id="{63F32AB7-928F-4081-97F7-CBFB4EC5D5A9}"/>
              </a:ext>
            </a:extLst>
          </p:cNvPr>
          <p:cNvPicPr>
            <a:picLocks noChangeAspect="1"/>
          </p:cNvPicPr>
          <p:nvPr/>
        </p:nvPicPr>
        <p:blipFill>
          <a:blip r:embed="rId3"/>
          <a:stretch>
            <a:fillRect/>
          </a:stretch>
        </p:blipFill>
        <p:spPr>
          <a:xfrm>
            <a:off x="1148449" y="2986895"/>
            <a:ext cx="4082286" cy="1407552"/>
          </a:xfrm>
          <a:prstGeom prst="rect">
            <a:avLst/>
          </a:prstGeom>
        </p:spPr>
      </p:pic>
      <p:sp>
        <p:nvSpPr>
          <p:cNvPr id="11" name="TextBox 19">
            <a:extLst>
              <a:ext uri="{FF2B5EF4-FFF2-40B4-BE49-F238E27FC236}">
                <a16:creationId xmlns:a16="http://schemas.microsoft.com/office/drawing/2014/main" id="{708B8ACE-04B1-4A3F-B471-F7FBE538673E}"/>
              </a:ext>
            </a:extLst>
          </p:cNvPr>
          <p:cNvSpPr txBox="1"/>
          <p:nvPr/>
        </p:nvSpPr>
        <p:spPr>
          <a:xfrm>
            <a:off x="1105556" y="4291956"/>
            <a:ext cx="4696774" cy="417743"/>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上述两序列联配总分等于</a:t>
            </a:r>
            <a:r>
              <a:rPr lang="en-US" altLang="zh-CN" sz="1600" u="sng" dirty="0">
                <a:solidFill>
                  <a:schemeClr val="tx1">
                    <a:lumMod val="75000"/>
                    <a:lumOff val="25000"/>
                  </a:schemeClr>
                </a:solidFill>
                <a:cs typeface="+mn-ea"/>
                <a:sym typeface="+mn-lt"/>
              </a:rPr>
              <a:t>29</a:t>
            </a:r>
            <a:r>
              <a:rPr lang="zh-CN" altLang="en-US" sz="1600" dirty="0">
                <a:solidFill>
                  <a:schemeClr val="tx1">
                    <a:lumMod val="75000"/>
                    <a:lumOff val="25000"/>
                  </a:schemeClr>
                </a:solidFill>
                <a:cs typeface="+mn-ea"/>
                <a:sym typeface="+mn-lt"/>
              </a:rPr>
              <a:t>分</a:t>
            </a:r>
            <a:endParaRPr lang="en-US" altLang="zh-CN" sz="1600" dirty="0">
              <a:solidFill>
                <a:schemeClr val="tx1">
                  <a:lumMod val="75000"/>
                  <a:lumOff val="25000"/>
                </a:schemeClr>
              </a:solidFill>
              <a:cs typeface="+mn-ea"/>
              <a:sym typeface="+mn-lt"/>
            </a:endParaRPr>
          </a:p>
        </p:txBody>
      </p:sp>
      <p:sp>
        <p:nvSpPr>
          <p:cNvPr id="4" name="矩形 3">
            <a:extLst>
              <a:ext uri="{FF2B5EF4-FFF2-40B4-BE49-F238E27FC236}">
                <a16:creationId xmlns:a16="http://schemas.microsoft.com/office/drawing/2014/main" id="{E94BEFC2-9638-4D9D-A2D3-50BF3AA0857D}"/>
              </a:ext>
            </a:extLst>
          </p:cNvPr>
          <p:cNvSpPr/>
          <p:nvPr/>
        </p:nvSpPr>
        <p:spPr>
          <a:xfrm>
            <a:off x="6877050" y="2607086"/>
            <a:ext cx="196792" cy="1742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262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190EFC5-7259-4014-8DDD-9BE6667B64BB}"/>
                  </a:ext>
                </a:extLst>
              </p:cNvPr>
              <p:cNvSpPr txBox="1"/>
              <p:nvPr/>
            </p:nvSpPr>
            <p:spPr>
              <a:xfrm>
                <a:off x="3107171" y="3404595"/>
                <a:ext cx="4172518" cy="5712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𝐷𝑖𝑠𝑡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𝑙</m:t>
                              </m:r>
                            </m:sup>
                            <m:e>
                              <m:r>
                                <a:rPr lang="en-US" altLang="zh-CN" b="0" i="1" smtClean="0">
                                  <a:latin typeface="Cambria Math" panose="02040503050406030204" pitchFamily="18" charset="0"/>
                                </a:rPr>
                                <m:t>𝑆𝑖𝑚</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d>
                            </m:e>
                          </m:nary>
                        </m:num>
                        <m:den>
                          <m:r>
                            <a:rPr lang="en-US" altLang="zh-CN" b="0" i="1" smtClean="0">
                              <a:latin typeface="Cambria Math" panose="02040503050406030204" pitchFamily="18" charset="0"/>
                            </a:rPr>
                            <m:t>𝑙</m:t>
                          </m:r>
                        </m:den>
                      </m:f>
                    </m:oMath>
                  </m:oMathPara>
                </a14:m>
                <a:endParaRPr lang="zh-CN" altLang="en-US" dirty="0"/>
              </a:p>
            </p:txBody>
          </p:sp>
        </mc:Choice>
        <mc:Fallback xmlns="">
          <p:sp>
            <p:nvSpPr>
              <p:cNvPr id="4" name="文本框 3">
                <a:extLst>
                  <a:ext uri="{FF2B5EF4-FFF2-40B4-BE49-F238E27FC236}">
                    <a16:creationId xmlns:a16="http://schemas.microsoft.com/office/drawing/2014/main" id="{B190EFC5-7259-4014-8DDD-9BE6667B64BB}"/>
                  </a:ext>
                </a:extLst>
              </p:cNvPr>
              <p:cNvSpPr txBox="1">
                <a:spLocks noRot="1" noChangeAspect="1" noMove="1" noResize="1" noEditPoints="1" noAdjustHandles="1" noChangeArrowheads="1" noChangeShapeType="1" noTextEdit="1"/>
              </p:cNvSpPr>
              <p:nvPr/>
            </p:nvSpPr>
            <p:spPr>
              <a:xfrm>
                <a:off x="3107171" y="3404595"/>
                <a:ext cx="4172518" cy="571247"/>
              </a:xfrm>
              <a:prstGeom prst="rect">
                <a:avLst/>
              </a:prstGeom>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B29743-770A-464E-A3FF-458F8D03069A}"/>
              </a:ext>
            </a:extLst>
          </p:cNvPr>
          <p:cNvPicPr>
            <a:picLocks noChangeAspect="1"/>
          </p:cNvPicPr>
          <p:nvPr/>
        </p:nvPicPr>
        <p:blipFill>
          <a:blip r:embed="rId3"/>
          <a:stretch>
            <a:fillRect/>
          </a:stretch>
        </p:blipFill>
        <p:spPr>
          <a:xfrm>
            <a:off x="1382400" y="1168566"/>
            <a:ext cx="9427641" cy="1393200"/>
          </a:xfrm>
          <a:prstGeom prst="rect">
            <a:avLst/>
          </a:prstGeom>
        </p:spPr>
      </p:pic>
      <p:sp>
        <p:nvSpPr>
          <p:cNvPr id="6" name="矩形 5">
            <a:extLst>
              <a:ext uri="{FF2B5EF4-FFF2-40B4-BE49-F238E27FC236}">
                <a16:creationId xmlns:a16="http://schemas.microsoft.com/office/drawing/2014/main" id="{33DF2E24-C332-496B-AE51-B2F62886BEC5}"/>
              </a:ext>
            </a:extLst>
          </p:cNvPr>
          <p:cNvSpPr/>
          <p:nvPr/>
        </p:nvSpPr>
        <p:spPr>
          <a:xfrm>
            <a:off x="5024760" y="3311375"/>
            <a:ext cx="2254263" cy="7368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B6BA3C3-5857-4F13-B635-D5ABE770581B}"/>
              </a:ext>
            </a:extLst>
          </p:cNvPr>
          <p:cNvSpPr/>
          <p:nvPr/>
        </p:nvSpPr>
        <p:spPr>
          <a:xfrm>
            <a:off x="4767309" y="3622096"/>
            <a:ext cx="257452" cy="2692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06EF7F69-9118-4BA6-8DFB-31E1C1E412A1}"/>
              </a:ext>
            </a:extLst>
          </p:cNvPr>
          <p:cNvCxnSpPr>
            <a:cxnSpLocks/>
          </p:cNvCxnSpPr>
          <p:nvPr/>
        </p:nvCxnSpPr>
        <p:spPr>
          <a:xfrm flipV="1">
            <a:off x="38100" y="2873918"/>
            <a:ext cx="12153900" cy="1558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78B9414-44D5-414C-A5EA-9DCABBECB076}"/>
              </a:ext>
            </a:extLst>
          </p:cNvPr>
          <p:cNvCxnSpPr>
            <a:cxnSpLocks/>
          </p:cNvCxnSpPr>
          <p:nvPr/>
        </p:nvCxnSpPr>
        <p:spPr>
          <a:xfrm flipV="1">
            <a:off x="39580" y="4464503"/>
            <a:ext cx="12153900" cy="1558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0" name="箭头: 下 19">
            <a:extLst>
              <a:ext uri="{FF2B5EF4-FFF2-40B4-BE49-F238E27FC236}">
                <a16:creationId xmlns:a16="http://schemas.microsoft.com/office/drawing/2014/main" id="{B1CB742B-3C61-4D31-B87E-A2289CF78912}"/>
              </a:ext>
            </a:extLst>
          </p:cNvPr>
          <p:cNvSpPr/>
          <p:nvPr/>
        </p:nvSpPr>
        <p:spPr>
          <a:xfrm>
            <a:off x="5930285" y="2672178"/>
            <a:ext cx="284085" cy="430478"/>
          </a:xfrm>
          <a:prstGeom prst="downArrow">
            <a:avLst/>
          </a:prstGeom>
          <a:solidFill>
            <a:srgbClr val="99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06A56BAA-08F9-43BE-8C57-5657A2B63F68}"/>
              </a:ext>
            </a:extLst>
          </p:cNvPr>
          <p:cNvSpPr/>
          <p:nvPr/>
        </p:nvSpPr>
        <p:spPr>
          <a:xfrm>
            <a:off x="5929200" y="4298276"/>
            <a:ext cx="284085" cy="430478"/>
          </a:xfrm>
          <a:prstGeom prst="downArrow">
            <a:avLst/>
          </a:prstGeom>
          <a:solidFill>
            <a:srgbClr val="99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FB60F1E-995A-405A-80BB-1331FDB40812}"/>
              </a:ext>
            </a:extLst>
          </p:cNvPr>
          <p:cNvPicPr>
            <a:picLocks noChangeAspect="1"/>
          </p:cNvPicPr>
          <p:nvPr/>
        </p:nvPicPr>
        <p:blipFill>
          <a:blip r:embed="rId4"/>
          <a:stretch>
            <a:fillRect/>
          </a:stretch>
        </p:blipFill>
        <p:spPr>
          <a:xfrm>
            <a:off x="1382400" y="4795199"/>
            <a:ext cx="9408303" cy="1548000"/>
          </a:xfrm>
          <a:prstGeom prst="rect">
            <a:avLst/>
          </a:prstGeom>
        </p:spPr>
      </p:pic>
    </p:spTree>
    <p:extLst>
      <p:ext uri="{BB962C8B-B14F-4D97-AF65-F5344CB8AC3E}">
        <p14:creationId xmlns:p14="http://schemas.microsoft.com/office/powerpoint/2010/main" val="29496965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250" fill="hold"/>
                                        <p:tgtEl>
                                          <p:spTgt spid="20"/>
                                        </p:tgtEl>
                                        <p:attrNameLst>
                                          <p:attrName>ppt_w</p:attrName>
                                        </p:attrNameLst>
                                      </p:cBhvr>
                                      <p:tavLst>
                                        <p:tav tm="0">
                                          <p:val>
                                            <p:fltVal val="0"/>
                                          </p:val>
                                        </p:tav>
                                        <p:tav tm="100000">
                                          <p:val>
                                            <p:strVal val="#ppt_w"/>
                                          </p:val>
                                        </p:tav>
                                      </p:tavLst>
                                    </p:anim>
                                    <p:anim calcmode="lin" valueType="num">
                                      <p:cBhvr>
                                        <p:cTn id="12" dur="250" fill="hold"/>
                                        <p:tgtEl>
                                          <p:spTgt spid="20"/>
                                        </p:tgtEl>
                                        <p:attrNameLst>
                                          <p:attrName>ppt_h</p:attrName>
                                        </p:attrNameLst>
                                      </p:cBhvr>
                                      <p:tavLst>
                                        <p:tav tm="0">
                                          <p:val>
                                            <p:fltVal val="0"/>
                                          </p:val>
                                        </p:tav>
                                        <p:tav tm="100000">
                                          <p:val>
                                            <p:strVal val="#ppt_h"/>
                                          </p:val>
                                        </p:tav>
                                      </p:tavLst>
                                    </p:anim>
                                    <p:animEffect transition="in" filter="fade">
                                      <p:cBhvr>
                                        <p:cTn id="13" dur="250"/>
                                        <p:tgtEl>
                                          <p:spTgt spid="2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250" fill="hold"/>
                                        <p:tgtEl>
                                          <p:spTgt spid="26"/>
                                        </p:tgtEl>
                                        <p:attrNameLst>
                                          <p:attrName>ppt_w</p:attrName>
                                        </p:attrNameLst>
                                      </p:cBhvr>
                                      <p:tavLst>
                                        <p:tav tm="0">
                                          <p:val>
                                            <p:fltVal val="0"/>
                                          </p:val>
                                        </p:tav>
                                        <p:tav tm="100000">
                                          <p:val>
                                            <p:strVal val="#ppt_w"/>
                                          </p:val>
                                        </p:tav>
                                      </p:tavLst>
                                    </p:anim>
                                    <p:anim calcmode="lin" valueType="num">
                                      <p:cBhvr>
                                        <p:cTn id="36" dur="250" fill="hold"/>
                                        <p:tgtEl>
                                          <p:spTgt spid="26"/>
                                        </p:tgtEl>
                                        <p:attrNameLst>
                                          <p:attrName>ppt_h</p:attrName>
                                        </p:attrNameLst>
                                      </p:cBhvr>
                                      <p:tavLst>
                                        <p:tav tm="0">
                                          <p:val>
                                            <p:fltVal val="0"/>
                                          </p:val>
                                        </p:tav>
                                        <p:tav tm="100000">
                                          <p:val>
                                            <p:strVal val="#ppt_h"/>
                                          </p:val>
                                        </p:tav>
                                      </p:tavLst>
                                    </p:anim>
                                    <p:animEffect transition="in" filter="fade">
                                      <p:cBhvr>
                                        <p:cTn id="37" dur="250"/>
                                        <p:tgtEl>
                                          <p:spTgt spid="26"/>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3" grpId="0" animBg="1"/>
      <p:bldP spid="20"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06900" y="2481952"/>
            <a:ext cx="7785100" cy="213195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22645" y="2643561"/>
            <a:ext cx="5708293" cy="820674"/>
          </a:xfrm>
          <a:prstGeom prst="rect">
            <a:avLst/>
          </a:prstGeom>
          <a:noFill/>
        </p:spPr>
        <p:txBody>
          <a:bodyPr wrap="square" rtlCol="0">
            <a:spAutoFit/>
          </a:bodyPr>
          <a:lstStyle/>
          <a:p>
            <a:pPr>
              <a:lnSpc>
                <a:spcPct val="150000"/>
              </a:lnSpc>
            </a:pPr>
            <a:r>
              <a:rPr lang="zh-CN" altLang="en-US" sz="3600" b="1" dirty="0">
                <a:solidFill>
                  <a:schemeClr val="bg1"/>
                </a:solidFill>
              </a:rPr>
              <a:t>特征提取</a:t>
            </a:r>
          </a:p>
        </p:txBody>
      </p:sp>
      <p:sp>
        <p:nvSpPr>
          <p:cNvPr id="3" name="文本框 2"/>
          <p:cNvSpPr txBox="1"/>
          <p:nvPr/>
        </p:nvSpPr>
        <p:spPr>
          <a:xfrm>
            <a:off x="5822645" y="3571259"/>
            <a:ext cx="5708293" cy="580415"/>
          </a:xfrm>
          <a:prstGeom prst="rect">
            <a:avLst/>
          </a:prstGeom>
          <a:noFill/>
        </p:spPr>
        <p:txBody>
          <a:bodyPr wrap="square" rtlCol="0">
            <a:spAutoFit/>
          </a:bodyPr>
          <a:lstStyle/>
          <a:p>
            <a:pPr>
              <a:lnSpc>
                <a:spcPct val="150000"/>
              </a:lnSpc>
            </a:pPr>
            <a:r>
              <a:rPr lang="zh-CN" altLang="en-US" sz="2400" b="1" dirty="0">
                <a:solidFill>
                  <a:schemeClr val="bg1"/>
                </a:solidFill>
              </a:rPr>
              <a:t>第一部分</a:t>
            </a:r>
          </a:p>
        </p:txBody>
      </p:sp>
      <p:grpSp>
        <p:nvGrpSpPr>
          <p:cNvPr id="4" name="组合 3"/>
          <p:cNvGrpSpPr/>
          <p:nvPr/>
        </p:nvGrpSpPr>
        <p:grpSpPr>
          <a:xfrm>
            <a:off x="3373490" y="2481952"/>
            <a:ext cx="2131960" cy="2131960"/>
            <a:chOff x="1131485" y="2234042"/>
            <a:chExt cx="1607262" cy="1607262"/>
          </a:xfrm>
        </p:grpSpPr>
        <p:sp>
          <p:nvSpPr>
            <p:cNvPr id="5" name="椭圆 4"/>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5440655" y="1215117"/>
            <a:ext cx="2069465" cy="521970"/>
          </a:xfrm>
          <a:prstGeom prst="rect">
            <a:avLst/>
          </a:prstGeom>
          <a:noFill/>
        </p:spPr>
        <p:txBody>
          <a:bodyPr wrap="square" rtlCol="0">
            <a:spAutoFit/>
          </a:bodyPr>
          <a:lstStyle/>
          <a:p>
            <a:r>
              <a:rPr lang="zh-CN" altLang="en-US" sz="2800" dirty="0"/>
              <a:t>实例说明</a:t>
            </a:r>
          </a:p>
        </p:txBody>
      </p:sp>
      <p:pic>
        <p:nvPicPr>
          <p:cNvPr id="2" name="图片 1">
            <a:extLst>
              <a:ext uri="{FF2B5EF4-FFF2-40B4-BE49-F238E27FC236}">
                <a16:creationId xmlns:a16="http://schemas.microsoft.com/office/drawing/2014/main" id="{4EFB81E3-FB98-4608-BDC4-3D47BFF32802}"/>
              </a:ext>
            </a:extLst>
          </p:cNvPr>
          <p:cNvPicPr>
            <a:picLocks noChangeAspect="1"/>
          </p:cNvPicPr>
          <p:nvPr/>
        </p:nvPicPr>
        <p:blipFill>
          <a:blip r:embed="rId2"/>
          <a:stretch>
            <a:fillRect/>
          </a:stretch>
        </p:blipFill>
        <p:spPr>
          <a:xfrm>
            <a:off x="885273" y="1460658"/>
            <a:ext cx="3796607" cy="4096485"/>
          </a:xfrm>
          <a:prstGeom prst="rect">
            <a:avLst/>
          </a:prstGeom>
        </p:spPr>
      </p:pic>
      <p:sp>
        <p:nvSpPr>
          <p:cNvPr id="12" name="文本框 11">
            <a:extLst>
              <a:ext uri="{FF2B5EF4-FFF2-40B4-BE49-F238E27FC236}">
                <a16:creationId xmlns:a16="http://schemas.microsoft.com/office/drawing/2014/main" id="{7493C0F2-929C-44E1-8150-B6D7FB2F63EB}"/>
              </a:ext>
            </a:extLst>
          </p:cNvPr>
          <p:cNvSpPr txBox="1"/>
          <p:nvPr/>
        </p:nvSpPr>
        <p:spPr>
          <a:xfrm>
            <a:off x="5440656" y="2111533"/>
            <a:ext cx="5381142" cy="400110"/>
          </a:xfrm>
          <a:prstGeom prst="rect">
            <a:avLst/>
          </a:prstGeom>
          <a:noFill/>
        </p:spPr>
        <p:txBody>
          <a:bodyPr wrap="square" rtlCol="0">
            <a:spAutoFit/>
          </a:bodyPr>
          <a:lstStyle/>
          <a:p>
            <a:r>
              <a:rPr lang="zh-CN" altLang="en-US" sz="2000" dirty="0"/>
              <a:t>序列：</a:t>
            </a:r>
            <a:r>
              <a:rPr lang="en-US" altLang="zh-CN" sz="2000" dirty="0"/>
              <a:t>OOOMSLLNVPAGKDLPEDIYVVIEI</a:t>
            </a:r>
            <a:endParaRPr lang="zh-CN" altLang="en-US" sz="2000" dirty="0"/>
          </a:p>
        </p:txBody>
      </p:sp>
      <p:pic>
        <p:nvPicPr>
          <p:cNvPr id="6" name="图片 5">
            <a:extLst>
              <a:ext uri="{FF2B5EF4-FFF2-40B4-BE49-F238E27FC236}">
                <a16:creationId xmlns:a16="http://schemas.microsoft.com/office/drawing/2014/main" id="{C0BB58FA-402B-426B-887D-CC1B91E91FE9}"/>
              </a:ext>
            </a:extLst>
          </p:cNvPr>
          <p:cNvPicPr>
            <a:picLocks noChangeAspect="1"/>
          </p:cNvPicPr>
          <p:nvPr/>
        </p:nvPicPr>
        <p:blipFill>
          <a:blip r:embed="rId3"/>
          <a:stretch>
            <a:fillRect/>
          </a:stretch>
        </p:blipFill>
        <p:spPr>
          <a:xfrm>
            <a:off x="5634908" y="2678421"/>
            <a:ext cx="4983218" cy="3216354"/>
          </a:xfrm>
          <a:prstGeom prst="rect">
            <a:avLst/>
          </a:prstGeom>
        </p:spPr>
      </p:pic>
    </p:spTree>
    <p:extLst>
      <p:ext uri="{BB962C8B-B14F-4D97-AF65-F5344CB8AC3E}">
        <p14:creationId xmlns:p14="http://schemas.microsoft.com/office/powerpoint/2010/main" val="33529434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—KNN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63942" y="1223330"/>
            <a:ext cx="5708293" cy="523220"/>
          </a:xfrm>
          <a:prstGeom prst="rect">
            <a:avLst/>
          </a:prstGeom>
          <a:noFill/>
        </p:spPr>
        <p:txBody>
          <a:bodyPr wrap="square" rtlCol="0">
            <a:spAutoFit/>
          </a:bodyPr>
          <a:lstStyle/>
          <a:p>
            <a:r>
              <a:rPr lang="zh-CN" altLang="en-US" sz="2800" dirty="0"/>
              <a:t>为什么</a:t>
            </a:r>
            <a:r>
              <a:rPr lang="en-US" altLang="zh-CN" sz="2800" dirty="0"/>
              <a:t>KNN</a:t>
            </a:r>
            <a:r>
              <a:rPr lang="zh-CN" altLang="en-US" sz="2800" dirty="0"/>
              <a:t>的性能测试结果非常好？</a:t>
            </a:r>
          </a:p>
        </p:txBody>
      </p:sp>
      <p:sp>
        <p:nvSpPr>
          <p:cNvPr id="9" name="TextBox 19">
            <a:extLst>
              <a:ext uri="{FF2B5EF4-FFF2-40B4-BE49-F238E27FC236}">
                <a16:creationId xmlns:a16="http://schemas.microsoft.com/office/drawing/2014/main" id="{1D2A2475-FB6F-4EEA-9231-D0716F862013}"/>
              </a:ext>
            </a:extLst>
          </p:cNvPr>
          <p:cNvSpPr txBox="1"/>
          <p:nvPr/>
        </p:nvSpPr>
        <p:spPr>
          <a:xfrm>
            <a:off x="805990" y="2097419"/>
            <a:ext cx="4696774" cy="1525739"/>
          </a:xfrm>
          <a:prstGeom prst="rect">
            <a:avLst/>
          </a:prstGeom>
          <a:noFill/>
        </p:spPr>
        <p:txBody>
          <a:bodyPr wrap="square" rtlCol="0">
            <a:spAutoFit/>
          </a:bodyPr>
          <a:lstStyle/>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对标已有文献，结合下文使用的</a:t>
            </a:r>
            <a:r>
              <a:rPr lang="en-US" altLang="zh-CN" sz="1600" dirty="0">
                <a:solidFill>
                  <a:schemeClr val="tx1">
                    <a:lumMod val="75000"/>
                    <a:lumOff val="25000"/>
                  </a:schemeClr>
                </a:solidFill>
                <a:cs typeface="+mn-ea"/>
                <a:sym typeface="+mn-lt"/>
              </a:rPr>
              <a:t>PSSM</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S-FPSSM</a:t>
            </a:r>
            <a:r>
              <a:rPr lang="zh-CN" altLang="en-US" sz="1600" dirty="0">
                <a:solidFill>
                  <a:schemeClr val="tx1">
                    <a:lumMod val="75000"/>
                    <a:lumOff val="25000"/>
                  </a:schemeClr>
                </a:solidFill>
                <a:cs typeface="+mn-ea"/>
                <a:sym typeface="+mn-lt"/>
              </a:rPr>
              <a:t>特征提取思想，这个位置的特征提取方法，</a:t>
            </a:r>
            <a:r>
              <a:rPr lang="zh-CN" altLang="en-US" sz="1600" dirty="0">
                <a:solidFill>
                  <a:srgbClr val="C00000"/>
                </a:solidFill>
                <a:cs typeface="+mn-ea"/>
                <a:sym typeface="+mn-lt"/>
              </a:rPr>
              <a:t>一般是</a:t>
            </a:r>
            <a:r>
              <a:rPr lang="zh-CN" altLang="en-US" sz="1600" dirty="0">
                <a:solidFill>
                  <a:schemeClr val="tx1">
                    <a:lumMod val="75000"/>
                    <a:lumOff val="25000"/>
                  </a:schemeClr>
                </a:solidFill>
                <a:cs typeface="+mn-ea"/>
                <a:sym typeface="+mn-lt"/>
              </a:rPr>
              <a:t>将序列</a:t>
            </a:r>
            <a:r>
              <a:rPr lang="zh-CN" altLang="en-US" sz="1600" dirty="0">
                <a:solidFill>
                  <a:srgbClr val="C00000"/>
                </a:solidFill>
                <a:cs typeface="+mn-ea"/>
                <a:sym typeface="+mn-lt"/>
              </a:rPr>
              <a:t>直接映射到</a:t>
            </a:r>
            <a:r>
              <a:rPr lang="en-US" altLang="zh-CN" sz="1600" dirty="0">
                <a:solidFill>
                  <a:schemeClr val="tx1">
                    <a:lumMod val="75000"/>
                    <a:lumOff val="25000"/>
                  </a:schemeClr>
                </a:solidFill>
                <a:cs typeface="+mn-ea"/>
                <a:sym typeface="+mn-lt"/>
              </a:rPr>
              <a:t>BLOSUM62</a:t>
            </a:r>
            <a:r>
              <a:rPr lang="zh-CN" altLang="en-US" sz="1600" dirty="0">
                <a:solidFill>
                  <a:schemeClr val="tx1">
                    <a:lumMod val="75000"/>
                    <a:lumOff val="25000"/>
                  </a:schemeClr>
                </a:solidFill>
                <a:cs typeface="+mn-ea"/>
                <a:sym typeface="+mn-lt"/>
              </a:rPr>
              <a:t>等</a:t>
            </a:r>
            <a:r>
              <a:rPr lang="zh-CN" altLang="en-US" sz="1600" dirty="0">
                <a:solidFill>
                  <a:srgbClr val="C00000"/>
                </a:solidFill>
                <a:cs typeface="+mn-ea"/>
                <a:sym typeface="+mn-lt"/>
              </a:rPr>
              <a:t>替换矩阵上</a:t>
            </a:r>
            <a:r>
              <a:rPr lang="zh-CN" altLang="en-US" sz="1600" dirty="0">
                <a:solidFill>
                  <a:schemeClr val="tx1">
                    <a:lumMod val="75000"/>
                    <a:lumOff val="25000"/>
                  </a:schemeClr>
                </a:solidFill>
                <a:cs typeface="+mn-ea"/>
                <a:sym typeface="+mn-lt"/>
              </a:rPr>
              <a:t>编码</a:t>
            </a:r>
          </a:p>
        </p:txBody>
      </p:sp>
      <p:pic>
        <p:nvPicPr>
          <p:cNvPr id="12" name="图片 11" descr="图片包含 书写用具, 定居者&#10;&#10;描述已自动生成">
            <a:extLst>
              <a:ext uri="{FF2B5EF4-FFF2-40B4-BE49-F238E27FC236}">
                <a16:creationId xmlns:a16="http://schemas.microsoft.com/office/drawing/2014/main" id="{E07BDC21-5A9D-4B7F-A379-5AD9380386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2235" y="1161185"/>
            <a:ext cx="5234382" cy="3322038"/>
          </a:xfrm>
          <a:prstGeom prst="rect">
            <a:avLst/>
          </a:prstGeom>
        </p:spPr>
      </p:pic>
      <p:sp>
        <p:nvSpPr>
          <p:cNvPr id="4" name="矩形 3">
            <a:extLst>
              <a:ext uri="{FF2B5EF4-FFF2-40B4-BE49-F238E27FC236}">
                <a16:creationId xmlns:a16="http://schemas.microsoft.com/office/drawing/2014/main" id="{1EA7583D-7318-4E5D-A161-B5C5EC39F97F}"/>
              </a:ext>
            </a:extLst>
          </p:cNvPr>
          <p:cNvSpPr/>
          <p:nvPr/>
        </p:nvSpPr>
        <p:spPr>
          <a:xfrm>
            <a:off x="5715351" y="4561771"/>
            <a:ext cx="6096000" cy="1525739"/>
          </a:xfrm>
          <a:prstGeom prst="rect">
            <a:avLst/>
          </a:prstGeom>
        </p:spPr>
        <p:txBody>
          <a:bodyPr>
            <a:spAutoFit/>
          </a:bodyPr>
          <a:lstStyle/>
          <a:p>
            <a:pPr marL="342900" indent="-342900">
              <a:lnSpc>
                <a:spcPct val="150000"/>
              </a:lnSpc>
              <a:buFont typeface="+mj-ea"/>
              <a:buAutoNum type="circleNumDbPlain" startAt="3"/>
            </a:pPr>
            <a:r>
              <a:rPr lang="zh-CN" altLang="en-US" sz="1600" dirty="0">
                <a:solidFill>
                  <a:schemeClr val="tx1">
                    <a:lumMod val="75000"/>
                    <a:lumOff val="25000"/>
                  </a:schemeClr>
                </a:solidFill>
                <a:cs typeface="+mn-ea"/>
                <a:sym typeface="+mn-lt"/>
              </a:rPr>
              <a:t>因此在后文单个特征提取方法性能测试中，相较其他特征直接作为</a:t>
            </a:r>
            <a:r>
              <a:rPr lang="en-US" altLang="zh-CN" sz="1600" dirty="0">
                <a:solidFill>
                  <a:schemeClr val="tx1">
                    <a:lumMod val="75000"/>
                    <a:lumOff val="25000"/>
                  </a:schemeClr>
                </a:solidFill>
                <a:cs typeface="+mn-ea"/>
                <a:sym typeface="+mn-lt"/>
              </a:rPr>
              <a:t>RF</a:t>
            </a:r>
            <a:r>
              <a:rPr lang="zh-CN" altLang="en-US" sz="1600" dirty="0">
                <a:solidFill>
                  <a:schemeClr val="tx1">
                    <a:lumMod val="75000"/>
                    <a:lumOff val="25000"/>
                  </a:schemeClr>
                </a:solidFill>
                <a:cs typeface="+mn-ea"/>
                <a:sym typeface="+mn-lt"/>
              </a:rPr>
              <a:t>的输入，</a:t>
            </a:r>
            <a:r>
              <a:rPr lang="en-US" altLang="zh-CN" sz="1600" dirty="0">
                <a:solidFill>
                  <a:schemeClr val="tx1">
                    <a:lumMod val="75000"/>
                    <a:lumOff val="25000"/>
                  </a:schemeClr>
                </a:solidFill>
                <a:cs typeface="+mn-ea"/>
                <a:sym typeface="+mn-lt"/>
              </a:rPr>
              <a:t>KNN</a:t>
            </a:r>
            <a:r>
              <a:rPr lang="zh-CN" altLang="en-US" sz="1600" dirty="0">
                <a:solidFill>
                  <a:schemeClr val="tx1">
                    <a:lumMod val="75000"/>
                    <a:lumOff val="25000"/>
                  </a:schemeClr>
                </a:solidFill>
                <a:cs typeface="+mn-ea"/>
                <a:sym typeface="+mn-lt"/>
              </a:rPr>
              <a:t>特征已经进行过一轮分类。使用</a:t>
            </a:r>
            <a:r>
              <a:rPr lang="en-US" altLang="zh-CN" sz="1600" dirty="0">
                <a:solidFill>
                  <a:schemeClr val="tx1">
                    <a:lumMod val="75000"/>
                    <a:lumOff val="25000"/>
                  </a:schemeClr>
                </a:solidFill>
                <a:cs typeface="+mn-ea"/>
                <a:sym typeface="+mn-lt"/>
              </a:rPr>
              <a:t>KNN</a:t>
            </a:r>
            <a:r>
              <a:rPr lang="zh-CN" altLang="en-US" sz="1600" dirty="0">
                <a:solidFill>
                  <a:schemeClr val="tx1">
                    <a:lumMod val="75000"/>
                    <a:lumOff val="25000"/>
                  </a:schemeClr>
                </a:solidFill>
                <a:cs typeface="+mn-ea"/>
                <a:sym typeface="+mn-lt"/>
              </a:rPr>
              <a:t>特征进行的</a:t>
            </a:r>
            <a:r>
              <a:rPr lang="en-US" altLang="zh-CN" sz="1600" dirty="0">
                <a:solidFill>
                  <a:schemeClr val="tx1">
                    <a:lumMod val="75000"/>
                    <a:lumOff val="25000"/>
                  </a:schemeClr>
                </a:solidFill>
                <a:cs typeface="+mn-ea"/>
                <a:sym typeface="+mn-lt"/>
              </a:rPr>
              <a:t>RF</a:t>
            </a:r>
            <a:r>
              <a:rPr lang="zh-CN" altLang="en-US" sz="1600" dirty="0">
                <a:solidFill>
                  <a:schemeClr val="tx1">
                    <a:lumMod val="75000"/>
                    <a:lumOff val="25000"/>
                  </a:schemeClr>
                </a:solidFill>
                <a:cs typeface="+mn-ea"/>
                <a:sym typeface="+mn-lt"/>
              </a:rPr>
              <a:t>分类结果，实际上是</a:t>
            </a:r>
            <a:r>
              <a:rPr lang="zh-CN" altLang="en-US" sz="1600" dirty="0">
                <a:solidFill>
                  <a:srgbClr val="C00000"/>
                </a:solidFill>
                <a:cs typeface="+mn-ea"/>
                <a:sym typeface="+mn-lt"/>
              </a:rPr>
              <a:t>使用直接映射序列法生成的特征，依次经过两种机器学习模型分类之后的结果</a:t>
            </a:r>
            <a:endParaRPr lang="en-US" altLang="zh-CN" sz="1600" dirty="0">
              <a:solidFill>
                <a:srgbClr val="C00000"/>
              </a:solidFill>
              <a:cs typeface="+mn-ea"/>
              <a:sym typeface="+mn-lt"/>
            </a:endParaRPr>
          </a:p>
        </p:txBody>
      </p:sp>
      <p:sp>
        <p:nvSpPr>
          <p:cNvPr id="14" name="TextBox 19">
            <a:extLst>
              <a:ext uri="{FF2B5EF4-FFF2-40B4-BE49-F238E27FC236}">
                <a16:creationId xmlns:a16="http://schemas.microsoft.com/office/drawing/2014/main" id="{45D998EF-CA83-44ED-B408-97700D4D9968}"/>
              </a:ext>
            </a:extLst>
          </p:cNvPr>
          <p:cNvSpPr txBox="1"/>
          <p:nvPr/>
        </p:nvSpPr>
        <p:spPr>
          <a:xfrm>
            <a:off x="805990" y="3842398"/>
            <a:ext cx="4696774" cy="2264402"/>
          </a:xfrm>
          <a:prstGeom prst="rect">
            <a:avLst/>
          </a:prstGeom>
          <a:noFill/>
        </p:spPr>
        <p:txBody>
          <a:bodyPr wrap="square" rtlCol="0">
            <a:spAutoFit/>
          </a:bodyPr>
          <a:lstStyle/>
          <a:p>
            <a:pPr marL="342900" indent="-342900">
              <a:lnSpc>
                <a:spcPct val="150000"/>
              </a:lnSpc>
              <a:buFont typeface="+mj-ea"/>
              <a:buAutoNum type="circleNumDbPlain" startAt="2"/>
            </a:pPr>
            <a:r>
              <a:rPr lang="zh-CN" altLang="en-US" sz="1600" dirty="0">
                <a:solidFill>
                  <a:schemeClr val="tx1">
                    <a:lumMod val="75000"/>
                    <a:lumOff val="25000"/>
                  </a:schemeClr>
                </a:solidFill>
                <a:cs typeface="+mn-ea"/>
                <a:sym typeface="+mn-lt"/>
              </a:rPr>
              <a:t>本文中的</a:t>
            </a:r>
            <a:r>
              <a:rPr lang="en-US" altLang="zh-CN" sz="1600" dirty="0">
                <a:solidFill>
                  <a:schemeClr val="tx1">
                    <a:lumMod val="75000"/>
                    <a:lumOff val="25000"/>
                  </a:schemeClr>
                </a:solidFill>
                <a:cs typeface="+mn-ea"/>
                <a:sym typeface="+mn-lt"/>
              </a:rPr>
              <a:t>KNN</a:t>
            </a:r>
            <a:r>
              <a:rPr lang="zh-CN" altLang="en-US" sz="1600" dirty="0">
                <a:solidFill>
                  <a:schemeClr val="tx1">
                    <a:lumMod val="75000"/>
                    <a:lumOff val="25000"/>
                  </a:schemeClr>
                </a:solidFill>
                <a:cs typeface="+mn-ea"/>
                <a:sym typeface="+mn-lt"/>
              </a:rPr>
              <a:t>特征编码，</a:t>
            </a:r>
            <a:r>
              <a:rPr lang="zh-CN" altLang="en-US" sz="1600" dirty="0">
                <a:solidFill>
                  <a:srgbClr val="C00000"/>
                </a:solidFill>
                <a:cs typeface="+mn-ea"/>
                <a:sym typeface="+mn-lt"/>
              </a:rPr>
              <a:t>实际是做了一个分类器</a:t>
            </a:r>
            <a:r>
              <a:rPr lang="zh-CN" altLang="en-US" sz="1600" dirty="0">
                <a:solidFill>
                  <a:schemeClr val="tx1">
                    <a:lumMod val="75000"/>
                    <a:lumOff val="25000"/>
                  </a:schemeClr>
                </a:solidFill>
                <a:cs typeface="+mn-ea"/>
                <a:sym typeface="+mn-lt"/>
              </a:rPr>
              <a:t>的工作。输入的特征是将序列映射到</a:t>
            </a:r>
            <a:r>
              <a:rPr lang="en-US" altLang="zh-CN" sz="1600" dirty="0">
                <a:solidFill>
                  <a:schemeClr val="tx1">
                    <a:lumMod val="75000"/>
                    <a:lumOff val="25000"/>
                  </a:schemeClr>
                </a:solidFill>
                <a:cs typeface="+mn-ea"/>
                <a:sym typeface="+mn-lt"/>
              </a:rPr>
              <a:t>BLOSUM62</a:t>
            </a:r>
            <a:r>
              <a:rPr lang="zh-CN" altLang="en-US" sz="1600" dirty="0">
                <a:solidFill>
                  <a:schemeClr val="tx1">
                    <a:lumMod val="75000"/>
                    <a:lumOff val="25000"/>
                  </a:schemeClr>
                </a:solidFill>
                <a:cs typeface="+mn-ea"/>
                <a:sym typeface="+mn-lt"/>
              </a:rPr>
              <a:t>上的隐式编码，用联配打分方法定义距离，最后设定</a:t>
            </a:r>
            <a:r>
              <a:rPr lang="en-US" altLang="zh-CN" sz="1600" dirty="0">
                <a:solidFill>
                  <a:schemeClr val="tx1">
                    <a:lumMod val="75000"/>
                    <a:lumOff val="25000"/>
                  </a:schemeClr>
                </a:solidFill>
                <a:cs typeface="+mn-ea"/>
                <a:sym typeface="+mn-lt"/>
              </a:rPr>
              <a:t>7</a:t>
            </a:r>
            <a:r>
              <a:rPr lang="zh-CN" altLang="en-US" sz="1600" dirty="0">
                <a:solidFill>
                  <a:schemeClr val="tx1">
                    <a:lumMod val="75000"/>
                    <a:lumOff val="25000"/>
                  </a:schemeClr>
                </a:solidFill>
                <a:cs typeface="+mn-ea"/>
                <a:sym typeface="+mn-lt"/>
              </a:rPr>
              <a:t>个</a:t>
            </a:r>
            <a:r>
              <a:rPr lang="en-US" altLang="zh-CN" sz="1600" dirty="0">
                <a:solidFill>
                  <a:schemeClr val="tx1">
                    <a:lumMod val="75000"/>
                    <a:lumOff val="25000"/>
                  </a:schemeClr>
                </a:solidFill>
                <a:cs typeface="+mn-ea"/>
                <a:sym typeface="+mn-lt"/>
              </a:rPr>
              <a:t>k</a:t>
            </a:r>
            <a:r>
              <a:rPr lang="zh-CN" altLang="en-US" sz="1600" dirty="0">
                <a:solidFill>
                  <a:schemeClr val="tx1">
                    <a:lumMod val="75000"/>
                    <a:lumOff val="25000"/>
                  </a:schemeClr>
                </a:solidFill>
                <a:cs typeface="+mn-ea"/>
                <a:sym typeface="+mn-lt"/>
              </a:rPr>
              <a:t>值输出</a:t>
            </a:r>
            <a:r>
              <a:rPr lang="en-US" altLang="zh-CN" sz="1600" dirty="0">
                <a:solidFill>
                  <a:schemeClr val="tx1">
                    <a:lumMod val="75000"/>
                    <a:lumOff val="25000"/>
                  </a:schemeClr>
                </a:solidFill>
                <a:cs typeface="+mn-ea"/>
                <a:sym typeface="+mn-lt"/>
              </a:rPr>
              <a:t>7</a:t>
            </a:r>
            <a:r>
              <a:rPr lang="zh-CN" altLang="en-US" sz="1600" dirty="0">
                <a:solidFill>
                  <a:schemeClr val="tx1">
                    <a:lumMod val="75000"/>
                    <a:lumOff val="25000"/>
                  </a:schemeClr>
                </a:solidFill>
                <a:cs typeface="+mn-ea"/>
                <a:sym typeface="+mn-lt"/>
              </a:rPr>
              <a:t>个预测结果。到这一步后，将</a:t>
            </a:r>
            <a:r>
              <a:rPr lang="en-US" altLang="zh-CN" sz="1600" dirty="0">
                <a:solidFill>
                  <a:schemeClr val="tx1">
                    <a:lumMod val="75000"/>
                    <a:lumOff val="25000"/>
                  </a:schemeClr>
                </a:solidFill>
                <a:cs typeface="+mn-ea"/>
                <a:sym typeface="+mn-lt"/>
              </a:rPr>
              <a:t>7</a:t>
            </a:r>
            <a:r>
              <a:rPr lang="zh-CN" altLang="en-US" sz="1600" dirty="0">
                <a:solidFill>
                  <a:schemeClr val="tx1">
                    <a:lumMod val="75000"/>
                    <a:lumOff val="25000"/>
                  </a:schemeClr>
                </a:solidFill>
                <a:cs typeface="+mn-ea"/>
                <a:sym typeface="+mn-lt"/>
              </a:rPr>
              <a:t>个预测结果再作为原序列的特征向量保存</a:t>
            </a:r>
            <a:endParaRPr lang="en-US" altLang="zh-CN"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62011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—PSSM</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842481" y="1081271"/>
            <a:ext cx="4291575" cy="523220"/>
          </a:xfrm>
          <a:prstGeom prst="rect">
            <a:avLst/>
          </a:prstGeom>
          <a:noFill/>
        </p:spPr>
        <p:txBody>
          <a:bodyPr wrap="square" rtlCol="0">
            <a:spAutoFit/>
          </a:bodyPr>
          <a:lstStyle/>
          <a:p>
            <a:r>
              <a:rPr lang="zh-CN" altLang="en-US" sz="2800" dirty="0"/>
              <a:t>使用</a:t>
            </a:r>
            <a:r>
              <a:rPr lang="en-US" altLang="zh-CN" sz="2800" dirty="0"/>
              <a:t>psi-blast</a:t>
            </a:r>
            <a:r>
              <a:rPr lang="zh-CN" altLang="en-US" sz="2800" dirty="0"/>
              <a:t>计算</a:t>
            </a:r>
            <a:r>
              <a:rPr lang="en-US" altLang="zh-CN" sz="2800" dirty="0"/>
              <a:t>PSSM</a:t>
            </a:r>
            <a:endParaRPr lang="zh-CN" altLang="en-US" sz="2800" dirty="0"/>
          </a:p>
        </p:txBody>
      </p:sp>
      <p:sp>
        <p:nvSpPr>
          <p:cNvPr id="9" name="TextBox 19">
            <a:extLst>
              <a:ext uri="{FF2B5EF4-FFF2-40B4-BE49-F238E27FC236}">
                <a16:creationId xmlns:a16="http://schemas.microsoft.com/office/drawing/2014/main" id="{1D2A2475-FB6F-4EEA-9231-D0716F862013}"/>
              </a:ext>
            </a:extLst>
          </p:cNvPr>
          <p:cNvSpPr txBox="1"/>
          <p:nvPr/>
        </p:nvSpPr>
        <p:spPr>
          <a:xfrm>
            <a:off x="1094150" y="2304365"/>
            <a:ext cx="9879329" cy="300133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chemeClr val="tx1">
                    <a:lumMod val="75000"/>
                    <a:lumOff val="25000"/>
                  </a:schemeClr>
                </a:solidFill>
                <a:cs typeface="+mn-ea"/>
                <a:sym typeface="+mn-lt"/>
              </a:rPr>
              <a:t>PSSM</a:t>
            </a:r>
            <a:r>
              <a:rPr lang="zh-CN" altLang="en-US" sz="1600" b="1" dirty="0">
                <a:solidFill>
                  <a:schemeClr val="tx1">
                    <a:lumMod val="75000"/>
                    <a:lumOff val="25000"/>
                  </a:schemeClr>
                </a:solidFill>
                <a:cs typeface="+mn-ea"/>
                <a:sym typeface="+mn-lt"/>
              </a:rPr>
              <a:t>计算过程：</a:t>
            </a:r>
            <a:endParaRPr lang="en-US" altLang="zh-CN" sz="1600" b="1" dirty="0">
              <a:solidFill>
                <a:schemeClr val="tx1">
                  <a:lumMod val="75000"/>
                  <a:lumOff val="25000"/>
                </a:schemeClr>
              </a:solidFill>
              <a:cs typeface="+mn-ea"/>
              <a:sym typeface="+mn-lt"/>
            </a:endParaRPr>
          </a:p>
          <a:p>
            <a:pPr marL="342900" indent="-342900">
              <a:lnSpc>
                <a:spcPct val="150000"/>
              </a:lnSpc>
              <a:buFont typeface="+mj-ea"/>
              <a:buAutoNum type="circleNumDbPlain"/>
            </a:pPr>
            <a:r>
              <a:rPr lang="en-US" altLang="zh-CN" sz="1600" dirty="0">
                <a:solidFill>
                  <a:schemeClr val="tx1">
                    <a:lumMod val="75000"/>
                    <a:lumOff val="25000"/>
                  </a:schemeClr>
                </a:solidFill>
                <a:cs typeface="+mn-ea"/>
                <a:sym typeface="+mn-lt"/>
              </a:rPr>
              <a:t>psi-blast</a:t>
            </a:r>
            <a:r>
              <a:rPr lang="zh-CN" altLang="en-US" sz="1600" dirty="0">
                <a:solidFill>
                  <a:schemeClr val="tx1">
                    <a:lumMod val="75000"/>
                    <a:lumOff val="25000"/>
                  </a:schemeClr>
                </a:solidFill>
                <a:cs typeface="+mn-ea"/>
                <a:sym typeface="+mn-lt"/>
              </a:rPr>
              <a:t>程序在开始时，使用</a:t>
            </a:r>
            <a:r>
              <a:rPr lang="en-US" altLang="zh-CN" sz="1600" dirty="0">
                <a:solidFill>
                  <a:schemeClr val="tx1">
                    <a:lumMod val="75000"/>
                    <a:lumOff val="25000"/>
                  </a:schemeClr>
                </a:solidFill>
                <a:cs typeface="+mn-ea"/>
                <a:sym typeface="+mn-lt"/>
              </a:rPr>
              <a:t>BLOSUM62</a:t>
            </a:r>
            <a:r>
              <a:rPr lang="zh-CN" altLang="en-US" sz="1600" dirty="0">
                <a:solidFill>
                  <a:schemeClr val="tx1">
                    <a:lumMod val="75000"/>
                    <a:lumOff val="25000"/>
                  </a:schemeClr>
                </a:solidFill>
                <a:cs typeface="+mn-ea"/>
                <a:sym typeface="+mn-lt"/>
              </a:rPr>
              <a:t>替代矩阵打分，在数据库中寻找指定</a:t>
            </a:r>
            <a:r>
              <a:rPr lang="en-US" altLang="zh-CN" sz="1600" dirty="0">
                <a:solidFill>
                  <a:schemeClr val="tx1">
                    <a:lumMod val="75000"/>
                    <a:lumOff val="25000"/>
                  </a:schemeClr>
                </a:solidFill>
                <a:cs typeface="+mn-ea"/>
                <a:sym typeface="+mn-lt"/>
              </a:rPr>
              <a:t>E-value</a:t>
            </a:r>
            <a:r>
              <a:rPr lang="zh-CN" altLang="en-US" sz="1600" dirty="0">
                <a:solidFill>
                  <a:schemeClr val="tx1">
                    <a:lumMod val="75000"/>
                    <a:lumOff val="25000"/>
                  </a:schemeClr>
                </a:solidFill>
                <a:cs typeface="+mn-ea"/>
                <a:sym typeface="+mn-lt"/>
              </a:rPr>
              <a:t>阈值内的高可信度比对片段</a:t>
            </a:r>
            <a:endParaRPr lang="en-US" altLang="zh-CN" sz="1600" dirty="0">
              <a:solidFill>
                <a:schemeClr val="tx1">
                  <a:lumMod val="75000"/>
                  <a:lumOff val="25000"/>
                </a:schemeClr>
              </a:solidFill>
              <a:cs typeface="+mn-ea"/>
              <a:sym typeface="+mn-lt"/>
            </a:endParaRPr>
          </a:p>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使用找到的这些片段中，各个位置上氨基酸出现的频率信息，更新替代矩阵，使之成为位置特异性打分矩阵</a:t>
            </a:r>
            <a:r>
              <a:rPr lang="en-US" altLang="zh-CN" sz="1600" dirty="0">
                <a:solidFill>
                  <a:schemeClr val="tx1">
                    <a:lumMod val="75000"/>
                    <a:lumOff val="25000"/>
                  </a:schemeClr>
                </a:solidFill>
                <a:cs typeface="+mn-ea"/>
                <a:sym typeface="+mn-lt"/>
              </a:rPr>
              <a:t>(PSSM)</a:t>
            </a:r>
            <a:r>
              <a:rPr lang="zh-CN" altLang="en-US" sz="1600" dirty="0">
                <a:solidFill>
                  <a:schemeClr val="tx1">
                    <a:lumMod val="75000"/>
                    <a:lumOff val="25000"/>
                  </a:schemeClr>
                </a:solidFill>
                <a:cs typeface="+mn-ea"/>
                <a:sym typeface="+mn-lt"/>
              </a:rPr>
              <a:t>。</a:t>
            </a:r>
            <a:r>
              <a:rPr lang="zh-CN" altLang="en-US" sz="1600" dirty="0">
                <a:solidFill>
                  <a:srgbClr val="C00000"/>
                </a:solidFill>
                <a:cs typeface="+mn-ea"/>
                <a:sym typeface="+mn-lt"/>
              </a:rPr>
              <a:t>该矩阵既包含原替代矩阵中的先验知识，又包含个体序列的位置特异信息</a:t>
            </a:r>
            <a:endParaRPr lang="en-US" altLang="zh-CN" sz="1600" dirty="0">
              <a:solidFill>
                <a:srgbClr val="C00000"/>
              </a:solidFill>
              <a:cs typeface="+mn-ea"/>
              <a:sym typeface="+mn-lt"/>
            </a:endParaRPr>
          </a:p>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使用这个新生成的</a:t>
            </a:r>
            <a:r>
              <a:rPr lang="en-US" altLang="zh-CN" sz="1600" dirty="0">
                <a:solidFill>
                  <a:schemeClr val="tx1">
                    <a:lumMod val="75000"/>
                    <a:lumOff val="25000"/>
                  </a:schemeClr>
                </a:solidFill>
                <a:cs typeface="+mn-ea"/>
                <a:sym typeface="+mn-lt"/>
              </a:rPr>
              <a:t>PSSM</a:t>
            </a:r>
            <a:r>
              <a:rPr lang="zh-CN" altLang="en-US" sz="1600" dirty="0">
                <a:solidFill>
                  <a:schemeClr val="tx1">
                    <a:lumMod val="75000"/>
                    <a:lumOff val="25000"/>
                  </a:schemeClr>
                </a:solidFill>
                <a:cs typeface="+mn-ea"/>
                <a:sym typeface="+mn-lt"/>
              </a:rPr>
              <a:t>矩阵打分，再在数据库中寻找比对片段</a:t>
            </a:r>
            <a:endParaRPr lang="en-US" altLang="zh-CN" sz="1600" dirty="0">
              <a:solidFill>
                <a:schemeClr val="tx1">
                  <a:lumMod val="75000"/>
                  <a:lumOff val="25000"/>
                </a:schemeClr>
              </a:solidFill>
              <a:cs typeface="+mn-ea"/>
              <a:sym typeface="+mn-lt"/>
            </a:endParaRPr>
          </a:p>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重复</a:t>
            </a:r>
            <a:r>
              <a:rPr lang="en-US" altLang="zh-CN" sz="1600" dirty="0">
                <a:solidFill>
                  <a:schemeClr val="tx1">
                    <a:lumMod val="75000"/>
                    <a:lumOff val="25000"/>
                  </a:schemeClr>
                </a:solidFill>
                <a:cs typeface="+mn-ea"/>
                <a:sym typeface="+mn-lt"/>
              </a:rPr>
              <a:t>2-3</a:t>
            </a:r>
            <a:r>
              <a:rPr lang="zh-CN" altLang="en-US" sz="1600" dirty="0">
                <a:solidFill>
                  <a:schemeClr val="tx1">
                    <a:lumMod val="75000"/>
                    <a:lumOff val="25000"/>
                  </a:schemeClr>
                </a:solidFill>
                <a:cs typeface="+mn-ea"/>
                <a:sym typeface="+mn-lt"/>
              </a:rPr>
              <a:t>步，直到设定的迭代次数为止</a:t>
            </a:r>
            <a:endParaRPr lang="en-US" altLang="zh-CN" sz="1600" dirty="0">
              <a:solidFill>
                <a:schemeClr val="tx1">
                  <a:lumMod val="75000"/>
                  <a:lumOff val="25000"/>
                </a:schemeClr>
              </a:solidFill>
              <a:cs typeface="+mn-ea"/>
              <a:sym typeface="+mn-lt"/>
            </a:endParaRPr>
          </a:p>
          <a:p>
            <a:pPr marL="342900" indent="-342900">
              <a:lnSpc>
                <a:spcPct val="150000"/>
              </a:lnSpc>
              <a:buFont typeface="+mj-ea"/>
              <a:buAutoNum type="circleNumDbPlain"/>
            </a:pPr>
            <a:endParaRPr lang="en-US" altLang="zh-CN" sz="1600" dirty="0">
              <a:solidFill>
                <a:srgbClr val="C00000"/>
              </a:solidFill>
              <a:cs typeface="+mn-ea"/>
              <a:sym typeface="+mn-lt"/>
            </a:endParaRPr>
          </a:p>
        </p:txBody>
      </p:sp>
      <p:pic>
        <p:nvPicPr>
          <p:cNvPr id="4" name="图片 3">
            <a:extLst>
              <a:ext uri="{FF2B5EF4-FFF2-40B4-BE49-F238E27FC236}">
                <a16:creationId xmlns:a16="http://schemas.microsoft.com/office/drawing/2014/main" id="{6DC6DE37-A7DC-4B6A-9D71-3DE3A998E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851" y="1787717"/>
            <a:ext cx="9754961" cy="333422"/>
          </a:xfrm>
          <a:prstGeom prst="rect">
            <a:avLst/>
          </a:prstGeom>
        </p:spPr>
      </p:pic>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ECBEB7B-A623-4DCD-8D89-951B39CB5F8A}"/>
                  </a:ext>
                </a:extLst>
              </p:cNvPr>
              <p:cNvSpPr txBox="1"/>
              <p:nvPr/>
            </p:nvSpPr>
            <p:spPr>
              <a:xfrm>
                <a:off x="1095548" y="4923131"/>
                <a:ext cx="9879329" cy="115768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chemeClr val="tx1">
                        <a:lumMod val="75000"/>
                        <a:lumOff val="25000"/>
                      </a:schemeClr>
                    </a:solidFill>
                    <a:cs typeface="+mn-ea"/>
                    <a:sym typeface="+mn-lt"/>
                  </a:rPr>
                  <a:t>E-value</a:t>
                </a:r>
                <a:r>
                  <a:rPr lang="zh-CN" altLang="en-US" sz="1600" b="1" dirty="0">
                    <a:solidFill>
                      <a:schemeClr val="tx1">
                        <a:lumMod val="75000"/>
                        <a:lumOff val="25000"/>
                      </a:schemeClr>
                    </a:solidFill>
                    <a:cs typeface="+mn-ea"/>
                    <a:sym typeface="+mn-lt"/>
                  </a:rPr>
                  <a:t>值：</a:t>
                </a:r>
                <a:r>
                  <a:rPr lang="en-US" altLang="zh-CN" sz="1600" dirty="0">
                    <a:solidFill>
                      <a:schemeClr val="tx1">
                        <a:lumMod val="75000"/>
                        <a:lumOff val="25000"/>
                      </a:schemeClr>
                    </a:solidFill>
                    <a:cs typeface="+mn-ea"/>
                    <a:sym typeface="+mn-lt"/>
                  </a:rPr>
                  <a:t> </a:t>
                </a:r>
                <a14:m>
                  <m:oMath xmlns:m="http://schemas.openxmlformats.org/officeDocument/2006/math">
                    <m:r>
                      <a:rPr lang="en-US" altLang="zh-CN" sz="1600" i="1">
                        <a:solidFill>
                          <a:schemeClr val="tx1">
                            <a:lumMod val="75000"/>
                            <a:lumOff val="25000"/>
                          </a:schemeClr>
                        </a:solidFill>
                        <a:latin typeface="Cambria Math" panose="02040503050406030204" pitchFamily="18" charset="0"/>
                        <a:cs typeface="+mn-ea"/>
                        <a:sym typeface="+mn-lt"/>
                      </a:rPr>
                      <m:t>𝐸</m:t>
                    </m:r>
                    <m:r>
                      <a:rPr lang="en-US" altLang="zh-CN" sz="1600" i="1">
                        <a:solidFill>
                          <a:schemeClr val="tx1">
                            <a:lumMod val="75000"/>
                            <a:lumOff val="25000"/>
                          </a:schemeClr>
                        </a:solidFill>
                        <a:latin typeface="Cambria Math" panose="02040503050406030204" pitchFamily="18" charset="0"/>
                        <a:cs typeface="+mn-ea"/>
                        <a:sym typeface="+mn-lt"/>
                      </a:rPr>
                      <m:t>=</m:t>
                    </m:r>
                    <m:r>
                      <a:rPr lang="en-US" altLang="zh-CN" sz="1600" i="1">
                        <a:solidFill>
                          <a:schemeClr val="tx1">
                            <a:lumMod val="75000"/>
                            <a:lumOff val="25000"/>
                          </a:schemeClr>
                        </a:solidFill>
                        <a:latin typeface="Cambria Math" panose="02040503050406030204" pitchFamily="18" charset="0"/>
                        <a:cs typeface="+mn-ea"/>
                        <a:sym typeface="+mn-lt"/>
                      </a:rPr>
                      <m:t>𝑁</m:t>
                    </m:r>
                    <m:r>
                      <a:rPr lang="en-US" altLang="zh-CN" sz="1600" i="1">
                        <a:solidFill>
                          <a:schemeClr val="tx1">
                            <a:lumMod val="75000"/>
                            <a:lumOff val="25000"/>
                          </a:schemeClr>
                        </a:solidFill>
                        <a:latin typeface="Cambria Math" panose="02040503050406030204" pitchFamily="18" charset="0"/>
                        <a:cs typeface="+mn-ea"/>
                        <a:sym typeface="+mn-lt"/>
                      </a:rPr>
                      <m:t>/</m:t>
                    </m:r>
                    <m:sSup>
                      <m:sSupPr>
                        <m:ctrlPr>
                          <a:rPr lang="en-US" altLang="zh-CN" sz="1600" i="1">
                            <a:solidFill>
                              <a:schemeClr val="tx1">
                                <a:lumMod val="75000"/>
                                <a:lumOff val="25000"/>
                              </a:schemeClr>
                            </a:solidFill>
                            <a:latin typeface="Cambria Math" panose="02040503050406030204" pitchFamily="18" charset="0"/>
                            <a:cs typeface="+mn-ea"/>
                            <a:sym typeface="+mn-lt"/>
                          </a:rPr>
                        </m:ctrlPr>
                      </m:sSupPr>
                      <m:e>
                        <m:r>
                          <a:rPr lang="en-US" altLang="zh-CN" sz="1600" i="1">
                            <a:solidFill>
                              <a:schemeClr val="tx1">
                                <a:lumMod val="75000"/>
                                <a:lumOff val="25000"/>
                              </a:schemeClr>
                            </a:solidFill>
                            <a:latin typeface="Cambria Math" panose="02040503050406030204" pitchFamily="18" charset="0"/>
                            <a:cs typeface="+mn-ea"/>
                            <a:sym typeface="+mn-lt"/>
                          </a:rPr>
                          <m:t>2</m:t>
                        </m:r>
                      </m:e>
                      <m:sup>
                        <m:r>
                          <a:rPr lang="en-US" altLang="zh-CN" sz="1600" i="1">
                            <a:solidFill>
                              <a:schemeClr val="tx1">
                                <a:lumMod val="75000"/>
                                <a:lumOff val="25000"/>
                              </a:schemeClr>
                            </a:solidFill>
                            <a:latin typeface="Cambria Math" panose="02040503050406030204" pitchFamily="18" charset="0"/>
                            <a:cs typeface="+mn-ea"/>
                            <a:sym typeface="+mn-lt"/>
                          </a:rPr>
                          <m:t>𝑆</m:t>
                        </m:r>
                      </m:sup>
                    </m:sSup>
                  </m:oMath>
                </a14:m>
                <a:r>
                  <a:rPr lang="zh-CN" altLang="en-US" sz="1600" dirty="0">
                    <a:solidFill>
                      <a:schemeClr val="tx1">
                        <a:lumMod val="75000"/>
                        <a:lumOff val="25000"/>
                      </a:schemeClr>
                    </a:solidFill>
                    <a:cs typeface="+mn-ea"/>
                    <a:sym typeface="+mn-lt"/>
                  </a:rPr>
                  <a:t>，表示在目前的搜索空间</a:t>
                </a:r>
                <a:r>
                  <a:rPr lang="en-US" altLang="zh-CN" sz="1600" dirty="0">
                    <a:solidFill>
                      <a:schemeClr val="tx1">
                        <a:lumMod val="75000"/>
                        <a:lumOff val="25000"/>
                      </a:schemeClr>
                    </a:solidFill>
                    <a:cs typeface="+mn-ea"/>
                    <a:sym typeface="+mn-lt"/>
                  </a:rPr>
                  <a:t>N</a:t>
                </a:r>
                <a:r>
                  <a:rPr lang="zh-CN" altLang="en-US" sz="1600" dirty="0">
                    <a:solidFill>
                      <a:schemeClr val="tx1">
                        <a:lumMod val="75000"/>
                        <a:lumOff val="25000"/>
                      </a:schemeClr>
                    </a:solidFill>
                    <a:cs typeface="+mn-ea"/>
                    <a:sym typeface="+mn-lt"/>
                  </a:rPr>
                  <a:t>内，搜到两个没有任何联系完全依靠随机生成的序列形成的比对，且该比对的打分分值大于等于指定分数</a:t>
                </a:r>
                <a:r>
                  <a:rPr lang="en-US" altLang="zh-CN" sz="1600" dirty="0">
                    <a:solidFill>
                      <a:schemeClr val="tx1">
                        <a:lumMod val="75000"/>
                        <a:lumOff val="25000"/>
                      </a:schemeClr>
                    </a:solidFill>
                    <a:cs typeface="+mn-ea"/>
                    <a:sym typeface="+mn-lt"/>
                  </a:rPr>
                  <a:t>S</a:t>
                </a:r>
                <a:r>
                  <a:rPr lang="zh-CN" altLang="en-US" sz="1600" dirty="0">
                    <a:solidFill>
                      <a:schemeClr val="tx1">
                        <a:lumMod val="75000"/>
                        <a:lumOff val="25000"/>
                      </a:schemeClr>
                    </a:solidFill>
                    <a:cs typeface="+mn-ea"/>
                    <a:sym typeface="+mn-lt"/>
                  </a:rPr>
                  <a:t>的概率。在搜索空间相同的情况下，</a:t>
                </a:r>
                <a:r>
                  <a:rPr lang="zh-CN" altLang="en-US" sz="1600" dirty="0">
                    <a:solidFill>
                      <a:srgbClr val="C00000"/>
                    </a:solidFill>
                    <a:cs typeface="+mn-ea"/>
                    <a:sym typeface="+mn-lt"/>
                  </a:rPr>
                  <a:t>分数</a:t>
                </a:r>
                <a:r>
                  <a:rPr lang="en-US" altLang="zh-CN" sz="1600" dirty="0">
                    <a:solidFill>
                      <a:srgbClr val="C00000"/>
                    </a:solidFill>
                    <a:cs typeface="+mn-ea"/>
                    <a:sym typeface="+mn-lt"/>
                  </a:rPr>
                  <a:t>S</a:t>
                </a:r>
                <a:r>
                  <a:rPr lang="zh-CN" altLang="en-US" sz="1600" dirty="0">
                    <a:solidFill>
                      <a:srgbClr val="C00000"/>
                    </a:solidFill>
                    <a:cs typeface="+mn-ea"/>
                    <a:sym typeface="+mn-lt"/>
                  </a:rPr>
                  <a:t>越高，这个概率越低，代表得到这个分数的比对可信度越高</a:t>
                </a:r>
                <a:endParaRPr lang="en-US" altLang="zh-CN" sz="1600" dirty="0">
                  <a:solidFill>
                    <a:srgbClr val="C00000"/>
                  </a:solidFill>
                  <a:cs typeface="+mn-ea"/>
                  <a:sym typeface="+mn-lt"/>
                </a:endParaRPr>
              </a:p>
            </p:txBody>
          </p:sp>
        </mc:Choice>
        <mc:Fallback xmlns="">
          <p:sp>
            <p:nvSpPr>
              <p:cNvPr id="12" name="TextBox 19">
                <a:extLst>
                  <a:ext uri="{FF2B5EF4-FFF2-40B4-BE49-F238E27FC236}">
                    <a16:creationId xmlns:a16="http://schemas.microsoft.com/office/drawing/2014/main" id="{8ECBEB7B-A623-4DCD-8D89-951B39CB5F8A}"/>
                  </a:ext>
                </a:extLst>
              </p:cNvPr>
              <p:cNvSpPr txBox="1">
                <a:spLocks noRot="1" noChangeAspect="1" noMove="1" noResize="1" noEditPoints="1" noAdjustHandles="1" noChangeArrowheads="1" noChangeShapeType="1" noTextEdit="1"/>
              </p:cNvSpPr>
              <p:nvPr/>
            </p:nvSpPr>
            <p:spPr>
              <a:xfrm>
                <a:off x="1095548" y="4923131"/>
                <a:ext cx="9879329" cy="1157689"/>
              </a:xfrm>
              <a:prstGeom prst="rect">
                <a:avLst/>
              </a:prstGeom>
              <a:blipFill>
                <a:blip r:embed="rId3"/>
                <a:stretch>
                  <a:fillRect l="-247" b="-5789"/>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B43410B5-8AC7-4F90-BFC0-32EA81C8E017}"/>
              </a:ext>
            </a:extLst>
          </p:cNvPr>
          <p:cNvSpPr/>
          <p:nvPr/>
        </p:nvSpPr>
        <p:spPr>
          <a:xfrm>
            <a:off x="1094150" y="2304365"/>
            <a:ext cx="9879329" cy="39202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A33FBCF-BE99-4819-8EDA-C4CE2D871175}"/>
              </a:ext>
            </a:extLst>
          </p:cNvPr>
          <p:cNvSpPr/>
          <p:nvPr/>
        </p:nvSpPr>
        <p:spPr>
          <a:xfrm>
            <a:off x="5303044" y="1905000"/>
            <a:ext cx="2464594" cy="1731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99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—PSSM</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4757453" y="926559"/>
            <a:ext cx="2677091" cy="523220"/>
          </a:xfrm>
          <a:prstGeom prst="rect">
            <a:avLst/>
          </a:prstGeom>
          <a:noFill/>
        </p:spPr>
        <p:txBody>
          <a:bodyPr wrap="square" rtlCol="0">
            <a:spAutoFit/>
          </a:bodyPr>
          <a:lstStyle/>
          <a:p>
            <a:r>
              <a:rPr lang="en-US" altLang="zh-CN" sz="2800" dirty="0"/>
              <a:t>PSSM</a:t>
            </a:r>
            <a:r>
              <a:rPr lang="zh-CN" altLang="en-US" sz="2800" dirty="0"/>
              <a:t>计算结果</a:t>
            </a:r>
          </a:p>
        </p:txBody>
      </p:sp>
      <p:pic>
        <p:nvPicPr>
          <p:cNvPr id="5" name="图片 4" descr="图片包含 窗户&#10;&#10;描述已自动生成">
            <a:extLst>
              <a:ext uri="{FF2B5EF4-FFF2-40B4-BE49-F238E27FC236}">
                <a16:creationId xmlns:a16="http://schemas.microsoft.com/office/drawing/2014/main" id="{F030FB9C-3DB9-4C69-9E26-F325795B5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71" y="1686591"/>
            <a:ext cx="10235856" cy="4582953"/>
          </a:xfrm>
          <a:prstGeom prst="rect">
            <a:avLst/>
          </a:prstGeom>
        </p:spPr>
      </p:pic>
      <p:sp>
        <p:nvSpPr>
          <p:cNvPr id="2" name="矩形 1">
            <a:extLst>
              <a:ext uri="{FF2B5EF4-FFF2-40B4-BE49-F238E27FC236}">
                <a16:creationId xmlns:a16="http://schemas.microsoft.com/office/drawing/2014/main" id="{31DCADEA-FE05-423C-83AD-C8C59B204D9D}"/>
              </a:ext>
            </a:extLst>
          </p:cNvPr>
          <p:cNvSpPr/>
          <p:nvPr/>
        </p:nvSpPr>
        <p:spPr>
          <a:xfrm>
            <a:off x="1019175" y="2401804"/>
            <a:ext cx="4584700"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08400D5-0330-4E20-889D-F7AE8BD81797}"/>
              </a:ext>
            </a:extLst>
          </p:cNvPr>
          <p:cNvSpPr/>
          <p:nvPr/>
        </p:nvSpPr>
        <p:spPr>
          <a:xfrm>
            <a:off x="1019175" y="3076038"/>
            <a:ext cx="4584700"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77FD6C-22AD-4C42-89CA-E344964F5BB2}"/>
              </a:ext>
            </a:extLst>
          </p:cNvPr>
          <p:cNvSpPr/>
          <p:nvPr/>
        </p:nvSpPr>
        <p:spPr>
          <a:xfrm>
            <a:off x="1000123" y="5958755"/>
            <a:ext cx="4584700"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921760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—S-FPSSM</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980400" y="1256569"/>
            <a:ext cx="3745114" cy="523220"/>
          </a:xfrm>
          <a:prstGeom prst="rect">
            <a:avLst/>
          </a:prstGeom>
          <a:noFill/>
        </p:spPr>
        <p:txBody>
          <a:bodyPr wrap="square" rtlCol="0">
            <a:spAutoFit/>
          </a:bodyPr>
          <a:lstStyle/>
          <a:p>
            <a:r>
              <a:rPr lang="zh-CN" altLang="en-US" sz="2800" dirty="0"/>
              <a:t>对</a:t>
            </a:r>
            <a:r>
              <a:rPr lang="en-US" altLang="zh-CN" sz="2800" dirty="0"/>
              <a:t>PSSM</a:t>
            </a:r>
            <a:r>
              <a:rPr lang="zh-CN" altLang="en-US" sz="2800" dirty="0"/>
              <a:t>进行行列变换</a:t>
            </a:r>
          </a:p>
        </p:txBody>
      </p:sp>
      <p:sp>
        <p:nvSpPr>
          <p:cNvPr id="9" name="TextBox 19">
            <a:extLst>
              <a:ext uri="{FF2B5EF4-FFF2-40B4-BE49-F238E27FC236}">
                <a16:creationId xmlns:a16="http://schemas.microsoft.com/office/drawing/2014/main" id="{1D2A2475-FB6F-4EEA-9231-D0716F862013}"/>
              </a:ext>
            </a:extLst>
          </p:cNvPr>
          <p:cNvSpPr txBox="1"/>
          <p:nvPr/>
        </p:nvSpPr>
        <p:spPr>
          <a:xfrm>
            <a:off x="6843600" y="1909329"/>
            <a:ext cx="4696774" cy="417743"/>
          </a:xfrm>
          <a:prstGeom prst="rect">
            <a:avLst/>
          </a:prstGeom>
          <a:noFill/>
          <a:ln w="12700">
            <a:noFill/>
          </a:ln>
        </p:spPr>
        <p:txBody>
          <a:bodyPr wrap="square" rtlCol="0">
            <a:spAutoFit/>
          </a:bodyPr>
          <a:lstStyle/>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将</a:t>
            </a:r>
            <a:r>
              <a:rPr lang="en-US" altLang="zh-CN" sz="1600" dirty="0">
                <a:solidFill>
                  <a:schemeClr val="tx1">
                    <a:lumMod val="75000"/>
                    <a:lumOff val="25000"/>
                  </a:schemeClr>
                </a:solidFill>
                <a:cs typeface="+mn-ea"/>
                <a:sym typeface="+mn-lt"/>
              </a:rPr>
              <a:t>PSSM</a:t>
            </a:r>
            <a:r>
              <a:rPr lang="zh-CN" altLang="en-US" sz="1600" dirty="0">
                <a:solidFill>
                  <a:schemeClr val="tx1">
                    <a:lumMod val="75000"/>
                    <a:lumOff val="25000"/>
                  </a:schemeClr>
                </a:solidFill>
                <a:cs typeface="+mn-ea"/>
                <a:sym typeface="+mn-lt"/>
              </a:rPr>
              <a:t>中的负值全部置零，称为</a:t>
            </a:r>
            <a:r>
              <a:rPr lang="en-US" altLang="zh-CN" sz="1600" dirty="0">
                <a:solidFill>
                  <a:schemeClr val="tx1">
                    <a:lumMod val="75000"/>
                    <a:lumOff val="25000"/>
                  </a:schemeClr>
                </a:solidFill>
                <a:cs typeface="+mn-ea"/>
                <a:sym typeface="+mn-lt"/>
              </a:rPr>
              <a:t>FPSSM</a:t>
            </a:r>
          </a:p>
        </p:txBody>
      </p:sp>
      <p:pic>
        <p:nvPicPr>
          <p:cNvPr id="2" name="图片 1">
            <a:extLst>
              <a:ext uri="{FF2B5EF4-FFF2-40B4-BE49-F238E27FC236}">
                <a16:creationId xmlns:a16="http://schemas.microsoft.com/office/drawing/2014/main" id="{5802AD14-D954-492C-B712-553A15F34382}"/>
              </a:ext>
            </a:extLst>
          </p:cNvPr>
          <p:cNvPicPr>
            <a:picLocks noChangeAspect="1"/>
          </p:cNvPicPr>
          <p:nvPr/>
        </p:nvPicPr>
        <p:blipFill>
          <a:blip r:embed="rId2"/>
          <a:stretch>
            <a:fillRect/>
          </a:stretch>
        </p:blipFill>
        <p:spPr>
          <a:xfrm>
            <a:off x="726936" y="1713548"/>
            <a:ext cx="2554430" cy="4612400"/>
          </a:xfrm>
          <a:prstGeom prst="rect">
            <a:avLst/>
          </a:prstGeom>
        </p:spPr>
      </p:pic>
      <p:sp>
        <p:nvSpPr>
          <p:cNvPr id="13" name="TextBox 19">
            <a:extLst>
              <a:ext uri="{FF2B5EF4-FFF2-40B4-BE49-F238E27FC236}">
                <a16:creationId xmlns:a16="http://schemas.microsoft.com/office/drawing/2014/main" id="{8C299A78-D102-4CAB-9765-9F3E107AE18E}"/>
              </a:ext>
            </a:extLst>
          </p:cNvPr>
          <p:cNvSpPr txBox="1"/>
          <p:nvPr/>
        </p:nvSpPr>
        <p:spPr>
          <a:xfrm>
            <a:off x="1780629" y="1054713"/>
            <a:ext cx="447044" cy="658835"/>
          </a:xfrm>
          <a:prstGeom prst="rect">
            <a:avLst/>
          </a:prstGeom>
          <a:noFill/>
          <a:ln w="12700">
            <a:noFill/>
          </a:ln>
        </p:spPr>
        <p:txBody>
          <a:bodyPr wrap="square" rtlCol="0">
            <a:spAutoFit/>
          </a:bodyPr>
          <a:lstStyle/>
          <a:p>
            <a:pPr marL="342900" indent="-342900">
              <a:lnSpc>
                <a:spcPct val="150000"/>
              </a:lnSpc>
              <a:buFont typeface="+mj-ea"/>
              <a:buAutoNum type="circleNumDbPlain"/>
            </a:pPr>
            <a:r>
              <a:rPr lang="en-US" altLang="zh-CN" sz="2800" dirty="0">
                <a:solidFill>
                  <a:srgbClr val="996600"/>
                </a:solidFill>
                <a:cs typeface="+mn-ea"/>
                <a:sym typeface="+mn-lt"/>
              </a:rPr>
              <a:t> </a:t>
            </a:r>
            <a:r>
              <a:rPr lang="en-US" altLang="zh-CN" sz="1600" dirty="0">
                <a:solidFill>
                  <a:srgbClr val="996600"/>
                </a:solidFill>
                <a:cs typeface="+mn-ea"/>
                <a:sym typeface="+mn-lt"/>
              </a:rPr>
              <a:t> </a:t>
            </a:r>
          </a:p>
        </p:txBody>
      </p:sp>
      <p:pic>
        <p:nvPicPr>
          <p:cNvPr id="10" name="图片 9">
            <a:extLst>
              <a:ext uri="{FF2B5EF4-FFF2-40B4-BE49-F238E27FC236}">
                <a16:creationId xmlns:a16="http://schemas.microsoft.com/office/drawing/2014/main" id="{7301756C-5CFE-4F2D-9BBF-8F53914A180C}"/>
              </a:ext>
            </a:extLst>
          </p:cNvPr>
          <p:cNvPicPr>
            <a:picLocks noChangeAspect="1"/>
          </p:cNvPicPr>
          <p:nvPr/>
        </p:nvPicPr>
        <p:blipFill>
          <a:blip r:embed="rId3"/>
          <a:stretch>
            <a:fillRect/>
          </a:stretch>
        </p:blipFill>
        <p:spPr>
          <a:xfrm>
            <a:off x="3353844" y="4019748"/>
            <a:ext cx="3689612" cy="2329834"/>
          </a:xfrm>
          <a:prstGeom prst="rect">
            <a:avLst/>
          </a:prstGeom>
        </p:spPr>
      </p:pic>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D28F2CCF-0970-4409-9757-8B873C62832C}"/>
                  </a:ext>
                </a:extLst>
              </p:cNvPr>
              <p:cNvSpPr txBox="1"/>
              <p:nvPr/>
            </p:nvSpPr>
            <p:spPr>
              <a:xfrm>
                <a:off x="6843600" y="2034000"/>
                <a:ext cx="4696774" cy="1825628"/>
              </a:xfrm>
              <a:prstGeom prst="rect">
                <a:avLst/>
              </a:prstGeom>
              <a:noFill/>
              <a:ln w="12700">
                <a:noFill/>
              </a:ln>
            </p:spPr>
            <p:txBody>
              <a:bodyPr wrap="square" rtlCol="0">
                <a:spAutoFit/>
              </a:bodyPr>
              <a:lstStyle/>
              <a:p>
                <a:pPr marL="342900" indent="-342900">
                  <a:lnSpc>
                    <a:spcPct val="150000"/>
                  </a:lnSpc>
                  <a:buFont typeface="+mj-ea"/>
                  <a:buAutoNum type="circleNumDbPlain" startAt="2"/>
                </a:pPr>
                <a:r>
                  <a:rPr lang="zh-CN" altLang="en-US" sz="1600" dirty="0"/>
                  <a:t>将其变换成</a:t>
                </a:r>
                <a:r>
                  <a:rPr lang="en-US" altLang="zh-CN" sz="1600" dirty="0"/>
                  <a:t>20*20</a:t>
                </a:r>
                <a:r>
                  <a:rPr lang="zh-CN" altLang="en-US" sz="1600" dirty="0"/>
                  <a:t>维向量</a:t>
                </a:r>
                <a14:m>
                  <m:oMath xmlns:m="http://schemas.openxmlformats.org/officeDocument/2006/math">
                    <m:r>
                      <m:rPr>
                        <m:sty m:val="p"/>
                      </m:rPr>
                      <a:rPr lang="en-US" altLang="zh-CN" sz="1600" dirty="0">
                        <a:latin typeface="Cambria Math" panose="02040503050406030204" pitchFamily="18" charset="0"/>
                      </a:rPr>
                      <m:t>S</m:t>
                    </m:r>
                    <m:r>
                      <a:rPr lang="en-US" altLang="zh-CN" sz="1600" b="0" i="0" dirty="0" smtClean="0">
                        <a:latin typeface="Cambria Math" panose="02040503050406030204" pitchFamily="18" charset="0"/>
                      </a:rPr>
                      <m:t>=</m:t>
                    </m:r>
                    <m:d>
                      <m:dPr>
                        <m:begChr m:val="["/>
                        <m:endChr m:val="]"/>
                        <m:ctrlPr>
                          <a:rPr lang="en-US" altLang="zh-CN" sz="1600" b="0" i="1" dirty="0" smtClean="0">
                            <a:latin typeface="Cambria Math" panose="02040503050406030204" pitchFamily="18" charset="0"/>
                          </a:rPr>
                        </m:ctrlPr>
                      </m:dPr>
                      <m:e>
                        <m:m>
                          <m:mPr>
                            <m:mcs>
                              <m:mc>
                                <m:mcPr>
                                  <m:count m:val="3"/>
                                  <m:mcJc m:val="center"/>
                                </m:mcPr>
                              </m:mc>
                            </m:mcs>
                            <m:ctrlPr>
                              <a:rPr lang="en-US" altLang="zh-CN" sz="1600" b="0" i="1" dirty="0" smtClean="0">
                                <a:latin typeface="Cambria Math" panose="02040503050406030204" pitchFamily="18" charset="0"/>
                              </a:rPr>
                            </m:ctrlPr>
                          </m:mPr>
                          <m:mr>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1</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1</m:t>
                                      </m:r>
                                    </m:e>
                                  </m:d>
                                </m:sup>
                              </m:sSubSup>
                            </m:e>
                            <m:e>
                              <m:r>
                                <a:rPr lang="en-US" altLang="zh-CN" sz="1600" b="0" i="1" dirty="0" smtClean="0">
                                  <a:latin typeface="Cambria Math" panose="02040503050406030204" pitchFamily="18" charset="0"/>
                                </a:rPr>
                                <m:t>⋯</m:t>
                              </m:r>
                            </m:e>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20</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1</m:t>
                                      </m:r>
                                    </m:e>
                                  </m:d>
                                </m:sup>
                              </m:sSubSup>
                            </m:e>
                          </m:mr>
                          <m:mr>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mr>
                          <m:mr>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1</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20</m:t>
                                      </m:r>
                                    </m:e>
                                  </m:d>
                                </m:sup>
                              </m:sSubSup>
                            </m:e>
                            <m:e>
                              <m:r>
                                <a:rPr lang="en-US" altLang="zh-CN" sz="1600" b="0" i="1" dirty="0" smtClean="0">
                                  <a:latin typeface="Cambria Math" panose="02040503050406030204" pitchFamily="18" charset="0"/>
                                </a:rPr>
                                <m:t>⋯</m:t>
                              </m:r>
                            </m:e>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20</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20</m:t>
                                      </m:r>
                                    </m:e>
                                  </m:d>
                                </m:sup>
                              </m:sSubSup>
                            </m:e>
                          </m:mr>
                        </m:m>
                      </m:e>
                    </m:d>
                  </m:oMath>
                </a14:m>
                <a:r>
                  <a:rPr lang="zh-CN" altLang="en-US" sz="1600" dirty="0"/>
                  <a:t>，其中</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𝑗</m:t>
                        </m:r>
                      </m:sub>
                      <m:sup>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oMath>
                </a14:m>
                <a:r>
                  <a:rPr lang="zh-CN" altLang="en-US" sz="1600" dirty="0"/>
                  <a:t>为</a:t>
                </a:r>
                <a:r>
                  <a:rPr lang="en-US" altLang="zh-CN" sz="1600" dirty="0"/>
                  <a:t>FPSSM</a:t>
                </a:r>
                <a:r>
                  <a:rPr lang="zh-CN" altLang="en-US" sz="1600" dirty="0"/>
                  <a:t>第</a:t>
                </a:r>
                <a:r>
                  <a:rPr lang="en-US" altLang="zh-CN" sz="1600" i="1" dirty="0"/>
                  <a:t>j</a:t>
                </a:r>
                <a:r>
                  <a:rPr lang="zh-CN" altLang="en-US" sz="1600" dirty="0"/>
                  <a:t>列中</a:t>
                </a:r>
                <a14:m>
                  <m:oMath xmlns:m="http://schemas.openxmlformats.org/officeDocument/2006/math">
                    <m:r>
                      <a:rPr lang="en-US" altLang="zh-CN" sz="1600" b="0" i="1" smtClean="0">
                        <a:latin typeface="Cambria Math" panose="02040503050406030204" pitchFamily="18" charset="0"/>
                      </a:rPr>
                      <m:t>𝑟</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𝑖</m:t>
                        </m:r>
                      </m:sub>
                    </m:sSub>
                  </m:oMath>
                </a14:m>
                <a:r>
                  <a:rPr lang="zh-CN" altLang="en-US" sz="1600" dirty="0"/>
                  <a:t>的元素求和</a:t>
                </a:r>
              </a:p>
            </p:txBody>
          </p:sp>
        </mc:Choice>
        <mc:Fallback xmlns="">
          <p:sp>
            <p:nvSpPr>
              <p:cNvPr id="14" name="TextBox 19">
                <a:extLst>
                  <a:ext uri="{FF2B5EF4-FFF2-40B4-BE49-F238E27FC236}">
                    <a16:creationId xmlns:a16="http://schemas.microsoft.com/office/drawing/2014/main" id="{D28F2CCF-0970-4409-9757-8B873C62832C}"/>
                  </a:ext>
                </a:extLst>
              </p:cNvPr>
              <p:cNvSpPr txBox="1">
                <a:spLocks noRot="1" noChangeAspect="1" noMove="1" noResize="1" noEditPoints="1" noAdjustHandles="1" noChangeArrowheads="1" noChangeShapeType="1" noTextEdit="1"/>
              </p:cNvSpPr>
              <p:nvPr/>
            </p:nvSpPr>
            <p:spPr>
              <a:xfrm>
                <a:off x="6843600" y="2034000"/>
                <a:ext cx="4696774" cy="1825628"/>
              </a:xfrm>
              <a:prstGeom prst="rect">
                <a:avLst/>
              </a:prstGeom>
              <a:blipFill>
                <a:blip r:embed="rId4"/>
                <a:stretch>
                  <a:fillRect l="-1039" r="-4935" b="-1338"/>
                </a:stretch>
              </a:blipFill>
              <a:ln w="12700">
                <a:noFill/>
              </a:ln>
            </p:spPr>
            <p:txBody>
              <a:bodyPr/>
              <a:lstStyle/>
              <a:p>
                <a:r>
                  <a:rPr lang="zh-CN" altLang="en-US">
                    <a:noFill/>
                  </a:rPr>
                  <a:t> </a:t>
                </a:r>
              </a:p>
            </p:txBody>
          </p:sp>
        </mc:Fallback>
      </mc:AlternateContent>
    </p:spTree>
    <p:extLst>
      <p:ext uri="{BB962C8B-B14F-4D97-AF65-F5344CB8AC3E}">
        <p14:creationId xmlns:p14="http://schemas.microsoft.com/office/powerpoint/2010/main" val="284944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特征提取</a:t>
            </a:r>
            <a:r>
              <a:rPr lang="en-US" altLang="zh-CN" sz="3600" b="1" dirty="0">
                <a:solidFill>
                  <a:schemeClr val="bg1"/>
                </a:solidFill>
              </a:rPr>
              <a:t>—S-FPSSM</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978896" y="1256569"/>
            <a:ext cx="3745114" cy="523220"/>
          </a:xfrm>
          <a:prstGeom prst="rect">
            <a:avLst/>
          </a:prstGeom>
          <a:noFill/>
        </p:spPr>
        <p:txBody>
          <a:bodyPr wrap="square" rtlCol="0">
            <a:spAutoFit/>
          </a:bodyPr>
          <a:lstStyle/>
          <a:p>
            <a:r>
              <a:rPr lang="zh-CN" altLang="en-US" sz="2800" dirty="0"/>
              <a:t>对</a:t>
            </a:r>
            <a:r>
              <a:rPr lang="en-US" altLang="zh-CN" sz="2800" dirty="0"/>
              <a:t>PSSM</a:t>
            </a:r>
            <a:r>
              <a:rPr lang="zh-CN" altLang="en-US" sz="2800" dirty="0"/>
              <a:t>进行行列变换</a:t>
            </a:r>
          </a:p>
        </p:txBody>
      </p:sp>
      <p:sp>
        <p:nvSpPr>
          <p:cNvPr id="9" name="TextBox 19">
            <a:extLst>
              <a:ext uri="{FF2B5EF4-FFF2-40B4-BE49-F238E27FC236}">
                <a16:creationId xmlns:a16="http://schemas.microsoft.com/office/drawing/2014/main" id="{1D2A2475-FB6F-4EEA-9231-D0716F862013}"/>
              </a:ext>
            </a:extLst>
          </p:cNvPr>
          <p:cNvSpPr txBox="1"/>
          <p:nvPr/>
        </p:nvSpPr>
        <p:spPr>
          <a:xfrm>
            <a:off x="6841744" y="1909329"/>
            <a:ext cx="4696774" cy="417743"/>
          </a:xfrm>
          <a:prstGeom prst="rect">
            <a:avLst/>
          </a:prstGeom>
          <a:noFill/>
          <a:ln w="12700">
            <a:noFill/>
          </a:ln>
        </p:spPr>
        <p:txBody>
          <a:bodyPr wrap="square" rtlCol="0">
            <a:spAutoFit/>
          </a:bodyPr>
          <a:lstStyle/>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将</a:t>
            </a:r>
            <a:r>
              <a:rPr lang="en-US" altLang="zh-CN" sz="1600" dirty="0">
                <a:solidFill>
                  <a:schemeClr val="tx1">
                    <a:lumMod val="75000"/>
                    <a:lumOff val="25000"/>
                  </a:schemeClr>
                </a:solidFill>
                <a:cs typeface="+mn-ea"/>
                <a:sym typeface="+mn-lt"/>
              </a:rPr>
              <a:t>PSSM</a:t>
            </a:r>
            <a:r>
              <a:rPr lang="zh-CN" altLang="en-US" sz="1600" dirty="0">
                <a:solidFill>
                  <a:schemeClr val="tx1">
                    <a:lumMod val="75000"/>
                    <a:lumOff val="25000"/>
                  </a:schemeClr>
                </a:solidFill>
                <a:cs typeface="+mn-ea"/>
                <a:sym typeface="+mn-lt"/>
              </a:rPr>
              <a:t>中的负值全部置零，称为</a:t>
            </a:r>
            <a:r>
              <a:rPr lang="en-US" altLang="zh-CN" sz="1600" dirty="0">
                <a:solidFill>
                  <a:schemeClr val="tx1">
                    <a:lumMod val="75000"/>
                    <a:lumOff val="25000"/>
                  </a:schemeClr>
                </a:solidFill>
                <a:cs typeface="+mn-ea"/>
                <a:sym typeface="+mn-lt"/>
              </a:rPr>
              <a:t>FPSSM</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D28F2CCF-0970-4409-9757-8B873C62832C}"/>
                  </a:ext>
                </a:extLst>
              </p:cNvPr>
              <p:cNvSpPr txBox="1"/>
              <p:nvPr/>
            </p:nvSpPr>
            <p:spPr>
              <a:xfrm>
                <a:off x="6841744" y="2033621"/>
                <a:ext cx="4696774" cy="1825628"/>
              </a:xfrm>
              <a:prstGeom prst="rect">
                <a:avLst/>
              </a:prstGeom>
              <a:noFill/>
              <a:ln w="12700">
                <a:noFill/>
              </a:ln>
            </p:spPr>
            <p:txBody>
              <a:bodyPr wrap="square" rtlCol="0">
                <a:spAutoFit/>
              </a:bodyPr>
              <a:lstStyle/>
              <a:p>
                <a:pPr marL="342900" indent="-342900">
                  <a:lnSpc>
                    <a:spcPct val="150000"/>
                  </a:lnSpc>
                  <a:buFont typeface="+mj-ea"/>
                  <a:buAutoNum type="circleNumDbPlain" startAt="2"/>
                </a:pPr>
                <a:r>
                  <a:rPr lang="zh-CN" altLang="en-US" sz="1600" dirty="0"/>
                  <a:t>将其变换成</a:t>
                </a:r>
                <a:r>
                  <a:rPr lang="en-US" altLang="zh-CN" sz="1600" dirty="0"/>
                  <a:t>20*20</a:t>
                </a:r>
                <a:r>
                  <a:rPr lang="zh-CN" altLang="en-US" sz="1600" dirty="0"/>
                  <a:t>维向量</a:t>
                </a:r>
                <a14:m>
                  <m:oMath xmlns:m="http://schemas.openxmlformats.org/officeDocument/2006/math">
                    <m:r>
                      <m:rPr>
                        <m:sty m:val="p"/>
                      </m:rPr>
                      <a:rPr lang="en-US" altLang="zh-CN" sz="1600" dirty="0">
                        <a:latin typeface="Cambria Math" panose="02040503050406030204" pitchFamily="18" charset="0"/>
                      </a:rPr>
                      <m:t>S</m:t>
                    </m:r>
                    <m:r>
                      <a:rPr lang="en-US" altLang="zh-CN" sz="1600" b="0" i="0" dirty="0" smtClean="0">
                        <a:latin typeface="Cambria Math" panose="02040503050406030204" pitchFamily="18" charset="0"/>
                      </a:rPr>
                      <m:t>=</m:t>
                    </m:r>
                    <m:d>
                      <m:dPr>
                        <m:begChr m:val="["/>
                        <m:endChr m:val="]"/>
                        <m:ctrlPr>
                          <a:rPr lang="en-US" altLang="zh-CN" sz="1600" b="0" i="1" dirty="0" smtClean="0">
                            <a:latin typeface="Cambria Math" panose="02040503050406030204" pitchFamily="18" charset="0"/>
                          </a:rPr>
                        </m:ctrlPr>
                      </m:dPr>
                      <m:e>
                        <m:m>
                          <m:mPr>
                            <m:mcs>
                              <m:mc>
                                <m:mcPr>
                                  <m:count m:val="3"/>
                                  <m:mcJc m:val="center"/>
                                </m:mcPr>
                              </m:mc>
                            </m:mcs>
                            <m:ctrlPr>
                              <a:rPr lang="en-US" altLang="zh-CN" sz="1600" b="0" i="1" dirty="0" smtClean="0">
                                <a:latin typeface="Cambria Math" panose="02040503050406030204" pitchFamily="18" charset="0"/>
                              </a:rPr>
                            </m:ctrlPr>
                          </m:mPr>
                          <m:mr>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1</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1</m:t>
                                      </m:r>
                                    </m:e>
                                  </m:d>
                                </m:sup>
                              </m:sSubSup>
                            </m:e>
                            <m:e>
                              <m:r>
                                <a:rPr lang="en-US" altLang="zh-CN" sz="1600" b="0" i="1" dirty="0" smtClean="0">
                                  <a:latin typeface="Cambria Math" panose="02040503050406030204" pitchFamily="18" charset="0"/>
                                </a:rPr>
                                <m:t>⋯</m:t>
                              </m:r>
                            </m:e>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20</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1</m:t>
                                      </m:r>
                                    </m:e>
                                  </m:d>
                                </m:sup>
                              </m:sSubSup>
                            </m:e>
                          </m:mr>
                          <m:mr>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mr>
                          <m:mr>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1</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20</m:t>
                                      </m:r>
                                    </m:e>
                                  </m:d>
                                </m:sup>
                              </m:sSubSup>
                            </m:e>
                            <m:e>
                              <m:r>
                                <a:rPr lang="en-US" altLang="zh-CN" sz="1600" b="0" i="1" dirty="0" smtClean="0">
                                  <a:latin typeface="Cambria Math" panose="02040503050406030204" pitchFamily="18" charset="0"/>
                                </a:rPr>
                                <m:t>⋯</m:t>
                              </m:r>
                            </m:e>
                            <m:e>
                              <m:sSubSup>
                                <m:sSubSupPr>
                                  <m:ctrlPr>
                                    <a:rPr lang="en-US" altLang="zh-CN" sz="1600" b="0" i="1" dirty="0" smtClean="0">
                                      <a:latin typeface="Cambria Math" panose="02040503050406030204" pitchFamily="18" charset="0"/>
                                    </a:rPr>
                                  </m:ctrlPr>
                                </m:sSubSup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20</m:t>
                                  </m:r>
                                </m:sub>
                                <m:sup>
                                  <m:d>
                                    <m:dPr>
                                      <m:ctrlPr>
                                        <a:rPr lang="en-US" altLang="zh-CN" sz="1600" b="0" i="1" dirty="0" smtClean="0">
                                          <a:latin typeface="Cambria Math" panose="02040503050406030204" pitchFamily="18" charset="0"/>
                                        </a:rPr>
                                      </m:ctrlPr>
                                    </m:dPr>
                                    <m:e>
                                      <m:r>
                                        <a:rPr lang="en-US" altLang="zh-CN" sz="1600" b="0" i="1" dirty="0" smtClean="0">
                                          <a:latin typeface="Cambria Math" panose="02040503050406030204" pitchFamily="18" charset="0"/>
                                        </a:rPr>
                                        <m:t>20</m:t>
                                      </m:r>
                                    </m:e>
                                  </m:d>
                                </m:sup>
                              </m:sSubSup>
                            </m:e>
                          </m:mr>
                        </m:m>
                      </m:e>
                    </m:d>
                  </m:oMath>
                </a14:m>
                <a:r>
                  <a:rPr lang="zh-CN" altLang="en-US" sz="1600" dirty="0"/>
                  <a:t>，其中</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𝑗</m:t>
                        </m:r>
                      </m:sub>
                      <m:sup>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oMath>
                </a14:m>
                <a:r>
                  <a:rPr lang="zh-CN" altLang="en-US" sz="1600" dirty="0"/>
                  <a:t>为</a:t>
                </a:r>
                <a:r>
                  <a:rPr lang="en-US" altLang="zh-CN" sz="1600" dirty="0"/>
                  <a:t>FPSSM</a:t>
                </a:r>
                <a:r>
                  <a:rPr lang="zh-CN" altLang="en-US" sz="1600" dirty="0"/>
                  <a:t>第</a:t>
                </a:r>
                <a:r>
                  <a:rPr lang="en-US" altLang="zh-CN" sz="1600" i="1" dirty="0"/>
                  <a:t>j</a:t>
                </a:r>
                <a:r>
                  <a:rPr lang="zh-CN" altLang="en-US" sz="1600" dirty="0"/>
                  <a:t>列中</a:t>
                </a:r>
                <a14:m>
                  <m:oMath xmlns:m="http://schemas.openxmlformats.org/officeDocument/2006/math">
                    <m:r>
                      <a:rPr lang="en-US" altLang="zh-CN" sz="1600" b="0" i="1" smtClean="0">
                        <a:latin typeface="Cambria Math" panose="02040503050406030204" pitchFamily="18" charset="0"/>
                      </a:rPr>
                      <m:t>𝑟</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𝑖</m:t>
                        </m:r>
                      </m:sub>
                    </m:sSub>
                  </m:oMath>
                </a14:m>
                <a:r>
                  <a:rPr lang="zh-CN" altLang="en-US" sz="1600" dirty="0"/>
                  <a:t>的元素求和</a:t>
                </a:r>
              </a:p>
            </p:txBody>
          </p:sp>
        </mc:Choice>
        <mc:Fallback xmlns="">
          <p:sp>
            <p:nvSpPr>
              <p:cNvPr id="14" name="TextBox 19">
                <a:extLst>
                  <a:ext uri="{FF2B5EF4-FFF2-40B4-BE49-F238E27FC236}">
                    <a16:creationId xmlns:a16="http://schemas.microsoft.com/office/drawing/2014/main" id="{D28F2CCF-0970-4409-9757-8B873C62832C}"/>
                  </a:ext>
                </a:extLst>
              </p:cNvPr>
              <p:cNvSpPr txBox="1">
                <a:spLocks noRot="1" noChangeAspect="1" noMove="1" noResize="1" noEditPoints="1" noAdjustHandles="1" noChangeArrowheads="1" noChangeShapeType="1" noTextEdit="1"/>
              </p:cNvSpPr>
              <p:nvPr/>
            </p:nvSpPr>
            <p:spPr>
              <a:xfrm>
                <a:off x="6841744" y="2033621"/>
                <a:ext cx="4696774" cy="1825628"/>
              </a:xfrm>
              <a:prstGeom prst="rect">
                <a:avLst/>
              </a:prstGeom>
              <a:blipFill>
                <a:blip r:embed="rId2"/>
                <a:stretch>
                  <a:fillRect l="-908" r="-4929" b="-1338"/>
                </a:stretch>
              </a:blipFill>
              <a:ln w="12700">
                <a:noFill/>
              </a:ln>
            </p:spPr>
            <p:txBody>
              <a:bodyPr/>
              <a:lstStyle/>
              <a:p>
                <a:r>
                  <a:rPr lang="zh-CN" altLang="en-US">
                    <a:noFill/>
                  </a:rPr>
                  <a:t> </a:t>
                </a:r>
              </a:p>
            </p:txBody>
          </p:sp>
        </mc:Fallback>
      </mc:AlternateContent>
      <p:pic>
        <p:nvPicPr>
          <p:cNvPr id="5" name="图片 4" descr="图片包含 户外&#10;&#10;描述已自动生成">
            <a:extLst>
              <a:ext uri="{FF2B5EF4-FFF2-40B4-BE49-F238E27FC236}">
                <a16:creationId xmlns:a16="http://schemas.microsoft.com/office/drawing/2014/main" id="{7614F91A-2DEB-4B69-8772-84C82993A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895" y="1434798"/>
            <a:ext cx="5058481" cy="4848902"/>
          </a:xfrm>
          <a:prstGeom prst="rect">
            <a:avLst/>
          </a:prstGeom>
        </p:spPr>
      </p:pic>
      <p:sp>
        <p:nvSpPr>
          <p:cNvPr id="18" name="矩形 17">
            <a:extLst>
              <a:ext uri="{FF2B5EF4-FFF2-40B4-BE49-F238E27FC236}">
                <a16:creationId xmlns:a16="http://schemas.microsoft.com/office/drawing/2014/main" id="{E050667E-4145-43C4-8DC7-F2FC4DB1EA31}"/>
              </a:ext>
            </a:extLst>
          </p:cNvPr>
          <p:cNvSpPr/>
          <p:nvPr/>
        </p:nvSpPr>
        <p:spPr>
          <a:xfrm>
            <a:off x="1367784" y="2177954"/>
            <a:ext cx="4821591"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146FCD5-7F08-42F7-AB42-5159D7880F94}"/>
              </a:ext>
            </a:extLst>
          </p:cNvPr>
          <p:cNvSpPr/>
          <p:nvPr/>
        </p:nvSpPr>
        <p:spPr>
          <a:xfrm>
            <a:off x="1367784" y="2912252"/>
            <a:ext cx="4821591"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48EF669-D3B2-4F64-ACA1-BE7369FDFCEE}"/>
              </a:ext>
            </a:extLst>
          </p:cNvPr>
          <p:cNvSpPr/>
          <p:nvPr/>
        </p:nvSpPr>
        <p:spPr>
          <a:xfrm>
            <a:off x="1367784" y="5980223"/>
            <a:ext cx="4821591" cy="141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0E02AB-B140-4DBB-9B55-BEED3A6464B4}"/>
              </a:ext>
            </a:extLst>
          </p:cNvPr>
          <p:cNvPicPr>
            <a:picLocks noChangeAspect="1"/>
          </p:cNvPicPr>
          <p:nvPr/>
        </p:nvPicPr>
        <p:blipFill>
          <a:blip r:embed="rId4"/>
          <a:stretch>
            <a:fillRect/>
          </a:stretch>
        </p:blipFill>
        <p:spPr>
          <a:xfrm>
            <a:off x="7411526" y="4316777"/>
            <a:ext cx="2873702" cy="1966923"/>
          </a:xfrm>
          <a:prstGeom prst="rect">
            <a:avLst/>
          </a:prstGeom>
        </p:spPr>
      </p:pic>
      <p:sp>
        <p:nvSpPr>
          <p:cNvPr id="24" name="矩形 23">
            <a:extLst>
              <a:ext uri="{FF2B5EF4-FFF2-40B4-BE49-F238E27FC236}">
                <a16:creationId xmlns:a16="http://schemas.microsoft.com/office/drawing/2014/main" id="{342F82C2-4649-4AAF-BCC2-4F03EB7BAA6B}"/>
              </a:ext>
            </a:extLst>
          </p:cNvPr>
          <p:cNvSpPr/>
          <p:nvPr/>
        </p:nvSpPr>
        <p:spPr>
          <a:xfrm rot="5400000">
            <a:off x="362990" y="3936657"/>
            <a:ext cx="3943649" cy="426245"/>
          </a:xfrm>
          <a:prstGeom prst="rect">
            <a:avLst/>
          </a:prstGeom>
          <a:noFill/>
          <a:ln w="190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C83F55A-DBE3-452F-B0DD-8C20A520C149}"/>
              </a:ext>
            </a:extLst>
          </p:cNvPr>
          <p:cNvSpPr/>
          <p:nvPr/>
        </p:nvSpPr>
        <p:spPr>
          <a:xfrm>
            <a:off x="8396287" y="5319713"/>
            <a:ext cx="633413" cy="223838"/>
          </a:xfrm>
          <a:prstGeom prst="rect">
            <a:avLst/>
          </a:prstGeom>
          <a:noFill/>
          <a:ln w="190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733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特征归一化</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925830" y="1085215"/>
            <a:ext cx="10627995" cy="1198880"/>
          </a:xfrm>
          <a:prstGeom prst="rect">
            <a:avLst/>
          </a:prstGeom>
          <a:noFill/>
        </p:spPr>
        <p:txBody>
          <a:bodyPr wrap="square" rtlCol="0">
            <a:spAutoFit/>
          </a:bodyPr>
          <a:lstStyle/>
          <a:p>
            <a:r>
              <a:rPr lang="en-US" altLang="zh-CN" sz="2400" dirty="0"/>
              <a:t>    </a:t>
            </a:r>
            <a:r>
              <a:rPr lang="zh-CN" altLang="en-US" sz="2400" dirty="0"/>
              <a:t>当我们利用</a:t>
            </a:r>
            <a:r>
              <a:rPr lang="en-US" altLang="zh-CN" sz="2400" dirty="0"/>
              <a:t>11</a:t>
            </a:r>
            <a:r>
              <a:rPr lang="zh-CN" altLang="en-US" sz="2400" dirty="0"/>
              <a:t>种特征提取方法之后，每个序列可生成</a:t>
            </a:r>
            <a:r>
              <a:rPr lang="en-US" altLang="zh-CN" sz="2400" dirty="0"/>
              <a:t>2275</a:t>
            </a:r>
            <a:r>
              <a:rPr lang="zh-CN" altLang="en-US" sz="2400" dirty="0"/>
              <a:t>维特征，但得到的特征的量纲不同，一些范围是</a:t>
            </a:r>
            <a:r>
              <a:rPr lang="en-US" altLang="zh-CN" sz="2400" dirty="0"/>
              <a:t>[0,0.01],</a:t>
            </a:r>
            <a:r>
              <a:rPr lang="zh-CN" altLang="en-US" sz="2400" dirty="0"/>
              <a:t>一些范围是</a:t>
            </a:r>
            <a:r>
              <a:rPr lang="en-US" altLang="zh-CN" sz="2400" dirty="0"/>
              <a:t>[0,500],</a:t>
            </a:r>
            <a:r>
              <a:rPr lang="zh-CN" altLang="en-US" sz="2400" dirty="0"/>
              <a:t>这会导致一些模型性能不佳，所以我们需要归一化，将数据归一到</a:t>
            </a:r>
            <a:r>
              <a:rPr lang="en-US" altLang="zh-CN" sz="2400" dirty="0"/>
              <a:t>[0,1]</a:t>
            </a:r>
          </a:p>
        </p:txBody>
      </p:sp>
      <p:graphicFrame>
        <p:nvGraphicFramePr>
          <p:cNvPr id="5" name="对象 4">
            <a:hlinkClick r:id="" action="ppaction://ole?verb=0"/>
          </p:cNvPr>
          <p:cNvGraphicFramePr>
            <a:graphicFrameLocks noChangeAspect="1"/>
          </p:cNvGraphicFramePr>
          <p:nvPr/>
        </p:nvGraphicFramePr>
        <p:xfrm>
          <a:off x="3850640" y="2799715"/>
          <a:ext cx="2964180" cy="1259205"/>
        </p:xfrm>
        <a:graphic>
          <a:graphicData uri="http://schemas.openxmlformats.org/presentationml/2006/ole">
            <mc:AlternateContent xmlns:mc="http://schemas.openxmlformats.org/markup-compatibility/2006">
              <mc:Choice xmlns:v="urn:schemas-microsoft-com:vml" Requires="v">
                <p:oleObj spid="_x0000_s3088" r:id="rId4" imgW="927100" imgH="393700" progId="Equation.KSEE3">
                  <p:embed/>
                </p:oleObj>
              </mc:Choice>
              <mc:Fallback>
                <p:oleObj r:id="rId4" imgW="927100" imgH="393700" progId="Equation.KSEE3">
                  <p:embed/>
                  <p:pic>
                    <p:nvPicPr>
                      <p:cNvPr id="5" name="对象 4">
                        <a:hlinkClick r:id="" action="ppaction://ole?verb=0"/>
                      </p:cNvPr>
                      <p:cNvPicPr/>
                      <p:nvPr/>
                    </p:nvPicPr>
                    <p:blipFill>
                      <a:blip r:embed="rId5"/>
                      <a:stretch>
                        <a:fillRect/>
                      </a:stretch>
                    </p:blipFill>
                    <p:spPr>
                      <a:xfrm>
                        <a:off x="3850640" y="2799715"/>
                        <a:ext cx="2964180" cy="1259205"/>
                      </a:xfrm>
                      <a:prstGeom prst="rect">
                        <a:avLst/>
                      </a:prstGeom>
                    </p:spPr>
                  </p:pic>
                </p:oleObj>
              </mc:Fallback>
            </mc:AlternateContent>
          </a:graphicData>
        </a:graphic>
      </p:graphicFrame>
      <p:sp>
        <p:nvSpPr>
          <p:cNvPr id="6" name="文本框 5"/>
          <p:cNvSpPr txBox="1"/>
          <p:nvPr/>
        </p:nvSpPr>
        <p:spPr>
          <a:xfrm>
            <a:off x="805815" y="4525010"/>
            <a:ext cx="9890125" cy="829945"/>
          </a:xfrm>
          <a:prstGeom prst="rect">
            <a:avLst/>
          </a:prstGeom>
          <a:noFill/>
        </p:spPr>
        <p:txBody>
          <a:bodyPr wrap="square" rtlCol="0">
            <a:spAutoFit/>
          </a:bodyPr>
          <a:lstStyle/>
          <a:p>
            <a:r>
              <a:rPr lang="en-US" altLang="zh-CN" sz="2400"/>
              <a:t>    min</a:t>
            </a:r>
            <a:r>
              <a:rPr lang="zh-CN" altLang="en-US" sz="2400"/>
              <a:t>是该特征集中的最小值，</a:t>
            </a:r>
            <a:r>
              <a:rPr lang="en-US" altLang="zh-CN" sz="2400"/>
              <a:t>max</a:t>
            </a:r>
            <a:r>
              <a:rPr lang="zh-CN" altLang="en-US" sz="2400"/>
              <a:t>是该特征集中的最大值，最后</a:t>
            </a:r>
            <a:r>
              <a:rPr lang="en-US" altLang="zh-CN" sz="2400"/>
              <a:t>X</a:t>
            </a:r>
            <a:r>
              <a:rPr lang="zh-CN" altLang="en-US" sz="2400"/>
              <a:t>的值分布于</a:t>
            </a:r>
            <a:r>
              <a:rPr lang="en-US" altLang="zh-CN" sz="2400"/>
              <a:t>[0,1]</a:t>
            </a:r>
            <a:r>
              <a:rPr lang="zh-CN" altLang="en-US" sz="2400"/>
              <a:t>之间</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特征选择</a:t>
            </a:r>
            <a:r>
              <a:rPr lang="en-US" altLang="zh-CN" sz="3600" b="1" dirty="0">
                <a:solidFill>
                  <a:schemeClr val="bg1"/>
                </a:solidFill>
              </a:rPr>
              <a:t>--</a:t>
            </a:r>
            <a:r>
              <a:rPr lang="zh-CN" altLang="en-US" sz="3600" b="1" dirty="0">
                <a:solidFill>
                  <a:schemeClr val="bg1"/>
                </a:solidFill>
              </a:rPr>
              <a:t>信息增益率</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419735" y="1028700"/>
            <a:ext cx="8990965" cy="1198880"/>
          </a:xfrm>
          <a:prstGeom prst="rect">
            <a:avLst/>
          </a:prstGeom>
          <a:noFill/>
        </p:spPr>
        <p:txBody>
          <a:bodyPr wrap="square" rtlCol="0">
            <a:spAutoFit/>
          </a:bodyPr>
          <a:lstStyle/>
          <a:p>
            <a:r>
              <a:rPr lang="zh-CN" altLang="en-US" sz="2400"/>
              <a:t>熵：信息不确定程度，不确定性越大，熵越大</a:t>
            </a:r>
          </a:p>
          <a:p>
            <a:endParaRPr lang="zh-CN" altLang="en-US" sz="2400"/>
          </a:p>
          <a:p>
            <a:r>
              <a:rPr lang="en-US" altLang="zh-CN" sz="2400"/>
              <a:t>1. </a:t>
            </a:r>
            <a:r>
              <a:rPr lang="zh-CN" altLang="en-US" sz="2400"/>
              <a:t>二分类问题的信息熵</a:t>
            </a:r>
          </a:p>
        </p:txBody>
      </p:sp>
      <p:graphicFrame>
        <p:nvGraphicFramePr>
          <p:cNvPr id="4" name="对象 3">
            <a:hlinkClick r:id="" action="ppaction://ole?verb=0"/>
          </p:cNvPr>
          <p:cNvGraphicFramePr>
            <a:graphicFrameLocks noChangeAspect="1"/>
          </p:cNvGraphicFramePr>
          <p:nvPr/>
        </p:nvGraphicFramePr>
        <p:xfrm>
          <a:off x="3400108" y="2490470"/>
          <a:ext cx="5027295" cy="600075"/>
        </p:xfrm>
        <a:graphic>
          <a:graphicData uri="http://schemas.openxmlformats.org/presentationml/2006/ole">
            <mc:AlternateContent xmlns:mc="http://schemas.openxmlformats.org/markup-compatibility/2006">
              <mc:Choice xmlns:v="urn:schemas-microsoft-com:vml" Requires="v">
                <p:oleObj spid="_x0000_s4154" r:id="rId4" imgW="2234565" imgH="266700" progId="Equation.KSEE3">
                  <p:embed/>
                </p:oleObj>
              </mc:Choice>
              <mc:Fallback>
                <p:oleObj r:id="rId4" imgW="2234565" imgH="266700" progId="Equation.KSEE3">
                  <p:embed/>
                  <p:pic>
                    <p:nvPicPr>
                      <p:cNvPr id="4" name="对象 3">
                        <a:hlinkClick r:id="" action="ppaction://ole?verb=0"/>
                      </p:cNvPr>
                      <p:cNvPicPr/>
                      <p:nvPr/>
                    </p:nvPicPr>
                    <p:blipFill>
                      <a:blip r:embed="rId5"/>
                      <a:stretch>
                        <a:fillRect/>
                      </a:stretch>
                    </p:blipFill>
                    <p:spPr>
                      <a:xfrm>
                        <a:off x="3400108" y="2490470"/>
                        <a:ext cx="5027295" cy="600075"/>
                      </a:xfrm>
                      <a:prstGeom prst="rect">
                        <a:avLst/>
                      </a:prstGeom>
                    </p:spPr>
                  </p:pic>
                </p:oleObj>
              </mc:Fallback>
            </mc:AlternateContent>
          </a:graphicData>
        </a:graphic>
      </p:graphicFrame>
      <p:graphicFrame>
        <p:nvGraphicFramePr>
          <p:cNvPr id="6" name="对象 -2147482620"/>
          <p:cNvGraphicFramePr>
            <a:graphicFrameLocks noChangeAspect="1"/>
          </p:cNvGraphicFramePr>
          <p:nvPr/>
        </p:nvGraphicFramePr>
        <p:xfrm>
          <a:off x="2985453" y="3636963"/>
          <a:ext cx="5151755" cy="1188720"/>
        </p:xfrm>
        <a:graphic>
          <a:graphicData uri="http://schemas.openxmlformats.org/presentationml/2006/ole">
            <mc:AlternateContent xmlns:mc="http://schemas.openxmlformats.org/markup-compatibility/2006">
              <mc:Choice xmlns:v="urn:schemas-microsoft-com:vml" Requires="v">
                <p:oleObj spid="_x0000_s4155" r:id="rId6" imgW="2209800" imgH="508000" progId="Equation.KSEE3">
                  <p:embed/>
                </p:oleObj>
              </mc:Choice>
              <mc:Fallback>
                <p:oleObj r:id="rId6" imgW="2209800" imgH="508000" progId="Equation.KSEE3">
                  <p:embed/>
                  <p:pic>
                    <p:nvPicPr>
                      <p:cNvPr id="6" name="对象 -2147482620"/>
                      <p:cNvPicPr/>
                      <p:nvPr/>
                    </p:nvPicPr>
                    <p:blipFill>
                      <a:blip r:embed="rId7"/>
                      <a:stretch>
                        <a:fillRect/>
                      </a:stretch>
                    </p:blipFill>
                    <p:spPr>
                      <a:xfrm>
                        <a:off x="2985453" y="3636963"/>
                        <a:ext cx="5151755" cy="1188720"/>
                      </a:xfrm>
                      <a:prstGeom prst="rect">
                        <a:avLst/>
                      </a:prstGeom>
                      <a:noFill/>
                      <a:ln w="38100">
                        <a:noFill/>
                        <a:miter/>
                      </a:ln>
                    </p:spPr>
                  </p:pic>
                </p:oleObj>
              </mc:Fallback>
            </mc:AlternateContent>
          </a:graphicData>
        </a:graphic>
      </p:graphicFrame>
      <p:sp>
        <p:nvSpPr>
          <p:cNvPr id="7" name="文本框 6"/>
          <p:cNvSpPr txBox="1"/>
          <p:nvPr/>
        </p:nvSpPr>
        <p:spPr>
          <a:xfrm>
            <a:off x="419735" y="2999105"/>
            <a:ext cx="8990965" cy="460375"/>
          </a:xfrm>
          <a:prstGeom prst="rect">
            <a:avLst/>
          </a:prstGeom>
          <a:noFill/>
        </p:spPr>
        <p:txBody>
          <a:bodyPr wrap="square" rtlCol="0">
            <a:spAutoFit/>
          </a:bodyPr>
          <a:lstStyle/>
          <a:p>
            <a:r>
              <a:rPr lang="en-US" altLang="zh-CN" sz="2400"/>
              <a:t>2. </a:t>
            </a:r>
            <a:r>
              <a:rPr lang="zh-CN" altLang="en-US" sz="2400"/>
              <a:t>属性</a:t>
            </a:r>
            <a:r>
              <a:rPr lang="en-US" altLang="zh-CN" sz="2400"/>
              <a:t>a</a:t>
            </a:r>
            <a:r>
              <a:rPr lang="zh-CN" altLang="en-US" sz="2400"/>
              <a:t>对样本集</a:t>
            </a:r>
            <a:r>
              <a:rPr lang="en-US" altLang="zh-CN" sz="2400"/>
              <a:t>D</a:t>
            </a:r>
            <a:r>
              <a:rPr lang="zh-CN" altLang="en-US" sz="2400"/>
              <a:t>进行划分所获得的信息增益：</a:t>
            </a:r>
          </a:p>
        </p:txBody>
      </p:sp>
      <p:graphicFrame>
        <p:nvGraphicFramePr>
          <p:cNvPr id="8" name="对象 7">
            <a:hlinkClick r:id="" action="ppaction://ole?verb=0"/>
          </p:cNvPr>
          <p:cNvGraphicFramePr>
            <a:graphicFrameLocks noChangeAspect="1"/>
          </p:cNvGraphicFramePr>
          <p:nvPr/>
        </p:nvGraphicFramePr>
        <p:xfrm>
          <a:off x="3160713" y="5396548"/>
          <a:ext cx="2717165" cy="780415"/>
        </p:xfrm>
        <a:graphic>
          <a:graphicData uri="http://schemas.openxmlformats.org/presentationml/2006/ole">
            <mc:AlternateContent xmlns:mc="http://schemas.openxmlformats.org/markup-compatibility/2006">
              <mc:Choice xmlns:v="urn:schemas-microsoft-com:vml" Requires="v">
                <p:oleObj spid="_x0000_s4156" r:id="rId8" imgW="1459865" imgH="419100" progId="Equation.KSEE3">
                  <p:embed/>
                </p:oleObj>
              </mc:Choice>
              <mc:Fallback>
                <p:oleObj r:id="rId8" imgW="1459865" imgH="419100" progId="Equation.KSEE3">
                  <p:embed/>
                  <p:pic>
                    <p:nvPicPr>
                      <p:cNvPr id="8" name="对象 7">
                        <a:hlinkClick r:id="" action="ppaction://ole?verb=0"/>
                      </p:cNvPr>
                      <p:cNvPicPr/>
                      <p:nvPr/>
                    </p:nvPicPr>
                    <p:blipFill>
                      <a:blip r:embed="rId9"/>
                      <a:stretch>
                        <a:fillRect/>
                      </a:stretch>
                    </p:blipFill>
                    <p:spPr>
                      <a:xfrm>
                        <a:off x="3160713" y="5396548"/>
                        <a:ext cx="2717165" cy="780415"/>
                      </a:xfrm>
                      <a:prstGeom prst="rect">
                        <a:avLst/>
                      </a:prstGeom>
                    </p:spPr>
                  </p:pic>
                </p:oleObj>
              </mc:Fallback>
            </mc:AlternateContent>
          </a:graphicData>
        </a:graphic>
      </p:graphicFrame>
      <p:sp>
        <p:nvSpPr>
          <p:cNvPr id="9" name="文本框 8"/>
          <p:cNvSpPr txBox="1"/>
          <p:nvPr/>
        </p:nvSpPr>
        <p:spPr>
          <a:xfrm>
            <a:off x="503555" y="4736465"/>
            <a:ext cx="9935210" cy="460375"/>
          </a:xfrm>
          <a:prstGeom prst="rect">
            <a:avLst/>
          </a:prstGeom>
          <a:noFill/>
        </p:spPr>
        <p:txBody>
          <a:bodyPr wrap="square" rtlCol="0">
            <a:spAutoFit/>
          </a:bodyPr>
          <a:lstStyle/>
          <a:p>
            <a:r>
              <a:rPr lang="en-US" altLang="zh-CN" sz="2400"/>
              <a:t>3. GR</a:t>
            </a:r>
            <a:r>
              <a:rPr lang="zh-CN" altLang="en-US" sz="2400"/>
              <a:t>表示特征</a:t>
            </a:r>
            <a:r>
              <a:rPr lang="en-US" altLang="zh-CN" sz="2400"/>
              <a:t>a</a:t>
            </a:r>
            <a:r>
              <a:rPr lang="zh-CN" altLang="en-US" sz="2400"/>
              <a:t>信息增益比，分子表示信息增益</a:t>
            </a:r>
          </a:p>
        </p:txBody>
      </p:sp>
      <p:sp>
        <p:nvSpPr>
          <p:cNvPr id="14" name="文本框 13"/>
          <p:cNvSpPr txBox="1"/>
          <p:nvPr/>
        </p:nvSpPr>
        <p:spPr>
          <a:xfrm>
            <a:off x="9811385" y="2606675"/>
            <a:ext cx="1188720" cy="368300"/>
          </a:xfrm>
          <a:prstGeom prst="rect">
            <a:avLst/>
          </a:prstGeom>
          <a:noFill/>
        </p:spPr>
        <p:txBody>
          <a:bodyPr wrap="square" rtlCol="0">
            <a:spAutoFit/>
          </a:bodyPr>
          <a:lstStyle/>
          <a:p>
            <a:r>
              <a:rPr lang="zh-CN" altLang="en-US"/>
              <a:t>（</a:t>
            </a:r>
            <a:r>
              <a:rPr lang="en-US" altLang="zh-CN"/>
              <a:t>1.1</a:t>
            </a:r>
            <a:r>
              <a:rPr lang="zh-CN" altLang="en-US"/>
              <a:t>）</a:t>
            </a:r>
          </a:p>
        </p:txBody>
      </p:sp>
      <p:sp>
        <p:nvSpPr>
          <p:cNvPr id="15" name="文本框 14"/>
          <p:cNvSpPr txBox="1"/>
          <p:nvPr/>
        </p:nvSpPr>
        <p:spPr>
          <a:xfrm>
            <a:off x="9963785" y="3917950"/>
            <a:ext cx="1188720" cy="368300"/>
          </a:xfrm>
          <a:prstGeom prst="rect">
            <a:avLst/>
          </a:prstGeom>
          <a:noFill/>
        </p:spPr>
        <p:txBody>
          <a:bodyPr wrap="square" rtlCol="0">
            <a:spAutoFit/>
          </a:bodyPr>
          <a:lstStyle/>
          <a:p>
            <a:r>
              <a:rPr lang="zh-CN" altLang="en-US"/>
              <a:t>（</a:t>
            </a:r>
            <a:r>
              <a:rPr lang="en-US" altLang="zh-CN"/>
              <a:t>1.2</a:t>
            </a:r>
            <a:r>
              <a:rPr lang="zh-CN" altLang="en-US"/>
              <a:t>）</a:t>
            </a:r>
          </a:p>
        </p:txBody>
      </p:sp>
      <p:sp>
        <p:nvSpPr>
          <p:cNvPr id="16" name="文本框 15"/>
          <p:cNvSpPr txBox="1"/>
          <p:nvPr/>
        </p:nvSpPr>
        <p:spPr>
          <a:xfrm>
            <a:off x="9963785" y="5513070"/>
            <a:ext cx="1188720" cy="368300"/>
          </a:xfrm>
          <a:prstGeom prst="rect">
            <a:avLst/>
          </a:prstGeom>
          <a:noFill/>
        </p:spPr>
        <p:txBody>
          <a:bodyPr wrap="square" rtlCol="0">
            <a:spAutoFit/>
          </a:bodyPr>
          <a:lstStyle/>
          <a:p>
            <a:r>
              <a:rPr lang="zh-CN" altLang="en-US"/>
              <a:t>（</a:t>
            </a:r>
            <a:r>
              <a:rPr lang="en-US" altLang="zh-CN"/>
              <a:t>1.3</a:t>
            </a:r>
            <a:r>
              <a:rPr lang="zh-CN" altLang="en-US"/>
              <a:t>）</a:t>
            </a:r>
          </a:p>
        </p:txBody>
      </p:sp>
      <p:graphicFrame>
        <p:nvGraphicFramePr>
          <p:cNvPr id="18" name="对象 17">
            <a:hlinkClick r:id="" action="ppaction://ole?verb=0"/>
          </p:cNvPr>
          <p:cNvGraphicFramePr>
            <a:graphicFrameLocks noChangeAspect="1"/>
          </p:cNvGraphicFramePr>
          <p:nvPr/>
        </p:nvGraphicFramePr>
        <p:xfrm>
          <a:off x="7182485" y="5400040"/>
          <a:ext cx="2408555" cy="777240"/>
        </p:xfrm>
        <a:graphic>
          <a:graphicData uri="http://schemas.openxmlformats.org/presentationml/2006/ole">
            <mc:AlternateContent xmlns:mc="http://schemas.openxmlformats.org/markup-compatibility/2006">
              <mc:Choice xmlns:v="urn:schemas-microsoft-com:vml" Requires="v">
                <p:oleObj spid="_x0000_s4157" r:id="rId10" imgW="1574800" imgH="508000" progId="Equation.KSEE3">
                  <p:embed/>
                </p:oleObj>
              </mc:Choice>
              <mc:Fallback>
                <p:oleObj r:id="rId10" imgW="1574800" imgH="508000" progId="Equation.KSEE3">
                  <p:embed/>
                  <p:pic>
                    <p:nvPicPr>
                      <p:cNvPr id="18" name="对象 17">
                        <a:hlinkClick r:id="" action="ppaction://ole?verb=0"/>
                      </p:cNvPr>
                      <p:cNvPicPr/>
                      <p:nvPr/>
                    </p:nvPicPr>
                    <p:blipFill>
                      <a:blip r:embed="rId11"/>
                      <a:stretch>
                        <a:fillRect/>
                      </a:stretch>
                    </p:blipFill>
                    <p:spPr>
                      <a:xfrm>
                        <a:off x="7182485" y="5400040"/>
                        <a:ext cx="2408555" cy="777240"/>
                      </a:xfrm>
                      <a:prstGeom prst="rect">
                        <a:avLst/>
                      </a:prstGeom>
                    </p:spPr>
                  </p:pic>
                </p:oleObj>
              </mc:Fallback>
            </mc:AlternateContent>
          </a:graphicData>
        </a:graphic>
      </p:graphicFrame>
      <p:sp>
        <p:nvSpPr>
          <p:cNvPr id="19" name="文本框 18"/>
          <p:cNvSpPr txBox="1"/>
          <p:nvPr/>
        </p:nvSpPr>
        <p:spPr>
          <a:xfrm>
            <a:off x="6513830" y="5604510"/>
            <a:ext cx="668655" cy="368300"/>
          </a:xfrm>
          <a:prstGeom prst="rect">
            <a:avLst/>
          </a:prstGeom>
          <a:noFill/>
        </p:spPr>
        <p:txBody>
          <a:bodyPr wrap="square" rtlCol="0">
            <a:spAutoFit/>
          </a:bodyPr>
          <a:lstStyle/>
          <a:p>
            <a:r>
              <a:rPr lang="zh-CN" altLang="en-US"/>
              <a:t>其中</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特征选择</a:t>
            </a:r>
            <a:r>
              <a:rPr lang="en-US" altLang="zh-CN" sz="3600" b="1" dirty="0">
                <a:solidFill>
                  <a:schemeClr val="bg1"/>
                </a:solidFill>
              </a:rPr>
              <a:t>--</a:t>
            </a:r>
            <a:r>
              <a:rPr lang="zh-CN" altLang="en-US" sz="3600" b="1" dirty="0">
                <a:solidFill>
                  <a:schemeClr val="bg1"/>
                </a:solidFill>
              </a:rPr>
              <a:t>信息增益比</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graphicFrame>
        <p:nvGraphicFramePr>
          <p:cNvPr id="9" name="表格 8"/>
          <p:cNvGraphicFramePr/>
          <p:nvPr/>
        </p:nvGraphicFramePr>
        <p:xfrm>
          <a:off x="6985" y="137160"/>
          <a:ext cx="7305040" cy="65836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913130">
                  <a:extLst>
                    <a:ext uri="{9D8B030D-6E8A-4147-A177-3AD203B41FA5}">
                      <a16:colId xmlns:a16="http://schemas.microsoft.com/office/drawing/2014/main" val="20001"/>
                    </a:ext>
                  </a:extLst>
                </a:gridCol>
                <a:gridCol w="913130">
                  <a:extLst>
                    <a:ext uri="{9D8B030D-6E8A-4147-A177-3AD203B41FA5}">
                      <a16:colId xmlns:a16="http://schemas.microsoft.com/office/drawing/2014/main" val="20002"/>
                    </a:ext>
                  </a:extLst>
                </a:gridCol>
                <a:gridCol w="913130">
                  <a:extLst>
                    <a:ext uri="{9D8B030D-6E8A-4147-A177-3AD203B41FA5}">
                      <a16:colId xmlns:a16="http://schemas.microsoft.com/office/drawing/2014/main" val="20003"/>
                    </a:ext>
                  </a:extLst>
                </a:gridCol>
                <a:gridCol w="913130">
                  <a:extLst>
                    <a:ext uri="{9D8B030D-6E8A-4147-A177-3AD203B41FA5}">
                      <a16:colId xmlns:a16="http://schemas.microsoft.com/office/drawing/2014/main" val="20004"/>
                    </a:ext>
                  </a:extLst>
                </a:gridCol>
                <a:gridCol w="913130">
                  <a:extLst>
                    <a:ext uri="{9D8B030D-6E8A-4147-A177-3AD203B41FA5}">
                      <a16:colId xmlns:a16="http://schemas.microsoft.com/office/drawing/2014/main" val="20005"/>
                    </a:ext>
                  </a:extLst>
                </a:gridCol>
                <a:gridCol w="913130">
                  <a:extLst>
                    <a:ext uri="{9D8B030D-6E8A-4147-A177-3AD203B41FA5}">
                      <a16:colId xmlns:a16="http://schemas.microsoft.com/office/drawing/2014/main" val="20006"/>
                    </a:ext>
                  </a:extLst>
                </a:gridCol>
                <a:gridCol w="913130">
                  <a:extLst>
                    <a:ext uri="{9D8B030D-6E8A-4147-A177-3AD203B41FA5}">
                      <a16:colId xmlns:a16="http://schemas.microsoft.com/office/drawing/2014/main" val="20007"/>
                    </a:ext>
                  </a:extLst>
                </a:gridCol>
              </a:tblGrid>
              <a:tr h="365760">
                <a:tc>
                  <a:txBody>
                    <a:bodyPr/>
                    <a:lstStyle/>
                    <a:p>
                      <a:pPr>
                        <a:buNone/>
                      </a:pPr>
                      <a:r>
                        <a:rPr lang="zh-CN" altLang="en-US">
                          <a:solidFill>
                            <a:schemeClr val="tx1"/>
                          </a:solidFill>
                        </a:rPr>
                        <a:t>编号</a:t>
                      </a:r>
                    </a:p>
                  </a:txBody>
                  <a:tcPr/>
                </a:tc>
                <a:tc>
                  <a:txBody>
                    <a:bodyPr/>
                    <a:lstStyle/>
                    <a:p>
                      <a:pPr>
                        <a:buNone/>
                      </a:pPr>
                      <a:r>
                        <a:rPr lang="zh-CN" altLang="en-US"/>
                        <a:t>色泽</a:t>
                      </a:r>
                    </a:p>
                  </a:txBody>
                  <a:tcPr/>
                </a:tc>
                <a:tc>
                  <a:txBody>
                    <a:bodyPr/>
                    <a:lstStyle/>
                    <a:p>
                      <a:pPr>
                        <a:buNone/>
                      </a:pPr>
                      <a:r>
                        <a:rPr lang="zh-CN" altLang="en-US"/>
                        <a:t>根蒂</a:t>
                      </a:r>
                    </a:p>
                  </a:txBody>
                  <a:tcPr/>
                </a:tc>
                <a:tc>
                  <a:txBody>
                    <a:bodyPr/>
                    <a:lstStyle/>
                    <a:p>
                      <a:pPr>
                        <a:buNone/>
                      </a:pPr>
                      <a:r>
                        <a:rPr lang="zh-CN" altLang="en-US"/>
                        <a:t>敲声</a:t>
                      </a:r>
                    </a:p>
                  </a:txBody>
                  <a:tcPr/>
                </a:tc>
                <a:tc>
                  <a:txBody>
                    <a:bodyPr/>
                    <a:lstStyle/>
                    <a:p>
                      <a:pPr>
                        <a:buNone/>
                      </a:pPr>
                      <a:r>
                        <a:rPr lang="zh-CN" altLang="en-US"/>
                        <a:t>纹理</a:t>
                      </a:r>
                    </a:p>
                  </a:txBody>
                  <a:tcPr/>
                </a:tc>
                <a:tc>
                  <a:txBody>
                    <a:bodyPr/>
                    <a:lstStyle/>
                    <a:p>
                      <a:pPr>
                        <a:buNone/>
                      </a:pPr>
                      <a:r>
                        <a:rPr lang="zh-CN" altLang="en-US"/>
                        <a:t>脐部</a:t>
                      </a:r>
                    </a:p>
                  </a:txBody>
                  <a:tcPr/>
                </a:tc>
                <a:tc>
                  <a:txBody>
                    <a:bodyPr/>
                    <a:lstStyle/>
                    <a:p>
                      <a:pPr>
                        <a:buNone/>
                      </a:pPr>
                      <a:r>
                        <a:rPr lang="zh-CN" altLang="en-US"/>
                        <a:t>触感</a:t>
                      </a:r>
                    </a:p>
                  </a:txBody>
                  <a:tcPr/>
                </a:tc>
                <a:tc>
                  <a:txBody>
                    <a:bodyPr/>
                    <a:lstStyle/>
                    <a:p>
                      <a:pPr>
                        <a:buNone/>
                      </a:pPr>
                      <a:r>
                        <a:rPr lang="zh-CN" altLang="en-US"/>
                        <a:t>好瓜</a:t>
                      </a:r>
                    </a:p>
                  </a:txBody>
                  <a:tcPr/>
                </a:tc>
                <a:extLst>
                  <a:ext uri="{0D108BD9-81ED-4DB2-BD59-A6C34878D82A}">
                    <a16:rowId xmlns:a16="http://schemas.microsoft.com/office/drawing/2014/main" val="10000"/>
                  </a:ext>
                </a:extLst>
              </a:tr>
              <a:tr h="365760">
                <a:tc>
                  <a:txBody>
                    <a:bodyPr/>
                    <a:lstStyle/>
                    <a:p>
                      <a:pPr>
                        <a:buNone/>
                      </a:pPr>
                      <a:r>
                        <a:rPr lang="en-US" altLang="zh-CN"/>
                        <a:t>1</a:t>
                      </a:r>
                    </a:p>
                  </a:txBody>
                  <a:tcPr/>
                </a:tc>
                <a:tc>
                  <a:txBody>
                    <a:bodyPr/>
                    <a:lstStyle/>
                    <a:p>
                      <a:pPr>
                        <a:buNone/>
                      </a:pPr>
                      <a:r>
                        <a:rPr lang="zh-CN" altLang="en-US"/>
                        <a:t>青绿</a:t>
                      </a:r>
                    </a:p>
                  </a:txBody>
                  <a:tcPr/>
                </a:tc>
                <a:tc>
                  <a:txBody>
                    <a:bodyPr/>
                    <a:lstStyle/>
                    <a:p>
                      <a:pPr>
                        <a:buNone/>
                      </a:pPr>
                      <a:r>
                        <a:rPr lang="zh-CN" altLang="en-US"/>
                        <a:t>蜷缩</a:t>
                      </a:r>
                    </a:p>
                  </a:txBody>
                  <a:tcPr/>
                </a:tc>
                <a:tc>
                  <a:txBody>
                    <a:bodyPr/>
                    <a:lstStyle/>
                    <a:p>
                      <a:pPr>
                        <a:buNone/>
                      </a:pPr>
                      <a:r>
                        <a:rPr lang="zh-CN" altLang="en-US"/>
                        <a:t>浊响</a:t>
                      </a:r>
                    </a:p>
                  </a:txBody>
                  <a:tcPr/>
                </a:tc>
                <a:tc>
                  <a:txBody>
                    <a:bodyPr/>
                    <a:lstStyle/>
                    <a:p>
                      <a:pPr>
                        <a:buNone/>
                      </a:pPr>
                      <a:r>
                        <a:rPr lang="zh-CN" altLang="en-US"/>
                        <a:t>清晰</a:t>
                      </a:r>
                    </a:p>
                  </a:txBody>
                  <a:tcPr/>
                </a:tc>
                <a:tc>
                  <a:txBody>
                    <a:bodyPr/>
                    <a:lstStyle/>
                    <a:p>
                      <a:pPr>
                        <a:buNone/>
                      </a:pPr>
                      <a:r>
                        <a:rPr lang="zh-CN" altLang="en-US"/>
                        <a:t>凹陷</a:t>
                      </a:r>
                    </a:p>
                  </a:txBody>
                  <a:tcPr/>
                </a:tc>
                <a:tc>
                  <a:txBody>
                    <a:bodyPr/>
                    <a:lstStyle/>
                    <a:p>
                      <a:pPr>
                        <a:buNone/>
                      </a:pPr>
                      <a:r>
                        <a:rPr lang="zh-CN" altLang="en-US"/>
                        <a:t>硬滑</a:t>
                      </a:r>
                    </a:p>
                  </a:txBody>
                  <a:tcPr/>
                </a:tc>
                <a:tc>
                  <a:txBody>
                    <a:bodyPr/>
                    <a:lstStyle/>
                    <a:p>
                      <a:pPr>
                        <a:buNone/>
                      </a:pPr>
                      <a:r>
                        <a:rPr lang="zh-CN" altLang="en-US"/>
                        <a:t>是</a:t>
                      </a:r>
                    </a:p>
                  </a:txBody>
                  <a:tcPr/>
                </a:tc>
                <a:extLst>
                  <a:ext uri="{0D108BD9-81ED-4DB2-BD59-A6C34878D82A}">
                    <a16:rowId xmlns:a16="http://schemas.microsoft.com/office/drawing/2014/main" val="10001"/>
                  </a:ext>
                </a:extLst>
              </a:tr>
              <a:tr h="365760">
                <a:tc>
                  <a:txBody>
                    <a:bodyPr/>
                    <a:lstStyle/>
                    <a:p>
                      <a:pPr>
                        <a:buNone/>
                      </a:pPr>
                      <a:r>
                        <a:rPr lang="en-US" altLang="zh-CN"/>
                        <a:t>2</a:t>
                      </a:r>
                    </a:p>
                  </a:txBody>
                  <a:tcPr/>
                </a:tc>
                <a:tc>
                  <a:txBody>
                    <a:bodyPr/>
                    <a:lstStyle/>
                    <a:p>
                      <a:pPr>
                        <a:buNone/>
                      </a:pPr>
                      <a:r>
                        <a:rPr lang="zh-CN" altLang="en-US"/>
                        <a:t>乌黑</a:t>
                      </a:r>
                    </a:p>
                  </a:txBody>
                  <a:tcPr/>
                </a:tc>
                <a:tc>
                  <a:txBody>
                    <a:bodyPr/>
                    <a:lstStyle/>
                    <a:p>
                      <a:pPr>
                        <a:buNone/>
                      </a:pPr>
                      <a:r>
                        <a:rPr lang="zh-CN" altLang="en-US" sz="1800">
                          <a:sym typeface="+mn-ea"/>
                        </a:rPr>
                        <a:t>蜷缩</a:t>
                      </a:r>
                      <a:endParaRPr lang="zh-CN" altLang="en-US"/>
                    </a:p>
                  </a:txBody>
                  <a:tcPr/>
                </a:tc>
                <a:tc>
                  <a:txBody>
                    <a:bodyPr/>
                    <a:lstStyle/>
                    <a:p>
                      <a:pPr>
                        <a:buNone/>
                      </a:pPr>
                      <a:r>
                        <a:rPr lang="zh-CN" altLang="en-US"/>
                        <a:t>沉闷</a:t>
                      </a:r>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sz="1800">
                          <a:sym typeface="+mn-ea"/>
                        </a:rPr>
                        <a:t>硬滑</a:t>
                      </a:r>
                      <a:endParaRPr lang="zh-CN" altLang="en-US"/>
                    </a:p>
                  </a:txBody>
                  <a:tcPr/>
                </a:tc>
                <a:tc>
                  <a:txBody>
                    <a:bodyPr/>
                    <a:lstStyle/>
                    <a:p>
                      <a:pPr>
                        <a:buNone/>
                      </a:pPr>
                      <a:r>
                        <a:rPr lang="zh-CN" altLang="en-US"/>
                        <a:t>是</a:t>
                      </a:r>
                    </a:p>
                  </a:txBody>
                  <a:tcPr/>
                </a:tc>
                <a:extLst>
                  <a:ext uri="{0D108BD9-81ED-4DB2-BD59-A6C34878D82A}">
                    <a16:rowId xmlns:a16="http://schemas.microsoft.com/office/drawing/2014/main" val="10002"/>
                  </a:ext>
                </a:extLst>
              </a:tr>
              <a:tr h="365760">
                <a:tc>
                  <a:txBody>
                    <a:bodyPr/>
                    <a:lstStyle/>
                    <a:p>
                      <a:pPr>
                        <a:buNone/>
                      </a:pPr>
                      <a:r>
                        <a:rPr lang="en-US" altLang="zh-CN"/>
                        <a:t>3</a:t>
                      </a:r>
                    </a:p>
                  </a:txBody>
                  <a:tcPr/>
                </a:tc>
                <a:tc>
                  <a:txBody>
                    <a:bodyPr/>
                    <a:lstStyle/>
                    <a:p>
                      <a:pPr>
                        <a:buNone/>
                      </a:pPr>
                      <a:r>
                        <a:rPr lang="zh-CN" altLang="en-US"/>
                        <a:t>乌黑</a:t>
                      </a:r>
                    </a:p>
                  </a:txBody>
                  <a:tcPr/>
                </a:tc>
                <a:tc>
                  <a:txBody>
                    <a:bodyPr/>
                    <a:lstStyle/>
                    <a:p>
                      <a:pPr>
                        <a:buNone/>
                      </a:pPr>
                      <a:r>
                        <a:rPr lang="zh-CN" altLang="en-US" sz="1800">
                          <a:sym typeface="+mn-ea"/>
                        </a:rPr>
                        <a:t>蜷缩</a:t>
                      </a:r>
                      <a:endParaRPr lang="zh-CN" altLang="en-US"/>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sz="1800">
                          <a:sym typeface="+mn-ea"/>
                        </a:rPr>
                        <a:t>硬滑</a:t>
                      </a:r>
                      <a:endParaRPr lang="zh-CN" altLang="en-US"/>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3"/>
                  </a:ext>
                </a:extLst>
              </a:tr>
              <a:tr h="365760">
                <a:tc>
                  <a:txBody>
                    <a:bodyPr/>
                    <a:lstStyle/>
                    <a:p>
                      <a:pPr>
                        <a:buNone/>
                      </a:pPr>
                      <a:r>
                        <a:rPr lang="en-US" altLang="zh-CN"/>
                        <a:t>4</a:t>
                      </a:r>
                    </a:p>
                  </a:txBody>
                  <a:tcPr/>
                </a:tc>
                <a:tc>
                  <a:txBody>
                    <a:bodyPr/>
                    <a:lstStyle/>
                    <a:p>
                      <a:pPr>
                        <a:buNone/>
                      </a:pPr>
                      <a:r>
                        <a:rPr lang="zh-CN" altLang="en-US"/>
                        <a:t>青绿</a:t>
                      </a:r>
                    </a:p>
                  </a:txBody>
                  <a:tcPr/>
                </a:tc>
                <a:tc>
                  <a:txBody>
                    <a:bodyPr/>
                    <a:lstStyle/>
                    <a:p>
                      <a:pPr>
                        <a:buNone/>
                      </a:pPr>
                      <a:r>
                        <a:rPr lang="zh-CN" altLang="en-US" sz="1800">
                          <a:sym typeface="+mn-ea"/>
                        </a:rPr>
                        <a:t>蜷缩</a:t>
                      </a:r>
                      <a:endParaRPr lang="zh-CN" altLang="en-US"/>
                    </a:p>
                  </a:txBody>
                  <a:tcPr/>
                </a:tc>
                <a:tc>
                  <a:txBody>
                    <a:bodyPr/>
                    <a:lstStyle/>
                    <a:p>
                      <a:pPr>
                        <a:buNone/>
                      </a:pPr>
                      <a:r>
                        <a:rPr lang="zh-CN" altLang="en-US"/>
                        <a:t>沉闷</a:t>
                      </a:r>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sz="1800">
                          <a:sym typeface="+mn-ea"/>
                        </a:rPr>
                        <a:t>硬滑</a:t>
                      </a:r>
                      <a:endParaRPr lang="zh-CN" altLang="en-US"/>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4"/>
                  </a:ext>
                </a:extLst>
              </a:tr>
              <a:tr h="365760">
                <a:tc>
                  <a:txBody>
                    <a:bodyPr/>
                    <a:lstStyle/>
                    <a:p>
                      <a:pPr>
                        <a:buNone/>
                      </a:pPr>
                      <a:r>
                        <a:rPr lang="en-US" altLang="zh-CN"/>
                        <a:t>5</a:t>
                      </a:r>
                    </a:p>
                  </a:txBody>
                  <a:tcPr/>
                </a:tc>
                <a:tc>
                  <a:txBody>
                    <a:bodyPr/>
                    <a:lstStyle/>
                    <a:p>
                      <a:pPr>
                        <a:buNone/>
                      </a:pPr>
                      <a:r>
                        <a:rPr lang="zh-CN" altLang="en-US"/>
                        <a:t>浅白</a:t>
                      </a:r>
                    </a:p>
                  </a:txBody>
                  <a:tcPr/>
                </a:tc>
                <a:tc>
                  <a:txBody>
                    <a:bodyPr/>
                    <a:lstStyle/>
                    <a:p>
                      <a:pPr>
                        <a:buNone/>
                      </a:pPr>
                      <a:r>
                        <a:rPr lang="zh-CN" altLang="en-US" sz="1800">
                          <a:sym typeface="+mn-ea"/>
                        </a:rPr>
                        <a:t>蜷缩</a:t>
                      </a:r>
                      <a:endParaRPr lang="zh-CN" altLang="en-US"/>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sz="1800">
                          <a:sym typeface="+mn-ea"/>
                        </a:rPr>
                        <a:t>硬滑</a:t>
                      </a:r>
                      <a:endParaRPr lang="zh-CN" altLang="en-US"/>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5"/>
                  </a:ext>
                </a:extLst>
              </a:tr>
              <a:tr h="365760">
                <a:tc>
                  <a:txBody>
                    <a:bodyPr/>
                    <a:lstStyle/>
                    <a:p>
                      <a:pPr>
                        <a:buNone/>
                      </a:pPr>
                      <a:r>
                        <a:rPr lang="en-US" altLang="zh-CN"/>
                        <a:t>6</a:t>
                      </a:r>
                    </a:p>
                  </a:txBody>
                  <a:tcPr/>
                </a:tc>
                <a:tc>
                  <a:txBody>
                    <a:bodyPr/>
                    <a:lstStyle/>
                    <a:p>
                      <a:pPr>
                        <a:buNone/>
                      </a:pPr>
                      <a:r>
                        <a:rPr lang="zh-CN" altLang="en-US"/>
                        <a:t>青绿</a:t>
                      </a:r>
                    </a:p>
                  </a:txBody>
                  <a:tcPr/>
                </a:tc>
                <a:tc>
                  <a:txBody>
                    <a:bodyPr/>
                    <a:lstStyle/>
                    <a:p>
                      <a:pPr>
                        <a:buNone/>
                      </a:pPr>
                      <a:r>
                        <a:rPr lang="zh-CN" altLang="en-US"/>
                        <a:t>稍蜷</a:t>
                      </a:r>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a:t>稍</a:t>
                      </a:r>
                      <a:r>
                        <a:rPr lang="zh-CN" altLang="en-US" sz="1800">
                          <a:sym typeface="+mn-ea"/>
                        </a:rPr>
                        <a:t>凹</a:t>
                      </a:r>
                      <a:endParaRPr lang="zh-CN" altLang="en-US"/>
                    </a:p>
                  </a:txBody>
                  <a:tcPr/>
                </a:tc>
                <a:tc>
                  <a:txBody>
                    <a:bodyPr/>
                    <a:lstStyle/>
                    <a:p>
                      <a:pPr>
                        <a:buNone/>
                      </a:pPr>
                      <a:r>
                        <a:rPr lang="zh-CN" altLang="en-US"/>
                        <a:t>软粘</a:t>
                      </a:r>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6"/>
                  </a:ext>
                </a:extLst>
              </a:tr>
              <a:tr h="365760">
                <a:tc>
                  <a:txBody>
                    <a:bodyPr/>
                    <a:lstStyle/>
                    <a:p>
                      <a:pPr>
                        <a:buNone/>
                      </a:pPr>
                      <a:r>
                        <a:rPr lang="en-US" altLang="zh-CN"/>
                        <a:t>7</a:t>
                      </a:r>
                    </a:p>
                  </a:txBody>
                  <a:tcPr/>
                </a:tc>
                <a:tc>
                  <a:txBody>
                    <a:bodyPr/>
                    <a:lstStyle/>
                    <a:p>
                      <a:pPr>
                        <a:buNone/>
                      </a:pPr>
                      <a:r>
                        <a:rPr lang="zh-CN" altLang="en-US"/>
                        <a:t>乌黑</a:t>
                      </a:r>
                    </a:p>
                  </a:txBody>
                  <a:tcPr/>
                </a:tc>
                <a:tc>
                  <a:txBody>
                    <a:bodyPr/>
                    <a:lstStyle/>
                    <a:p>
                      <a:pPr>
                        <a:buNone/>
                      </a:pPr>
                      <a:r>
                        <a:rPr lang="zh-CN" altLang="en-US" sz="1800">
                          <a:sym typeface="+mn-ea"/>
                        </a:rPr>
                        <a:t>稍蜷</a:t>
                      </a:r>
                      <a:endParaRPr lang="zh-CN" altLang="en-US"/>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a:t>稍蝴</a:t>
                      </a:r>
                    </a:p>
                  </a:txBody>
                  <a:tcPr/>
                </a:tc>
                <a:tc>
                  <a:txBody>
                    <a:bodyPr/>
                    <a:lstStyle/>
                    <a:p>
                      <a:pPr>
                        <a:buNone/>
                      </a:pPr>
                      <a:r>
                        <a:rPr lang="zh-CN" altLang="en-US" sz="1800">
                          <a:sym typeface="+mn-ea"/>
                        </a:rPr>
                        <a:t>稍凹</a:t>
                      </a:r>
                      <a:endParaRPr lang="zh-CN" altLang="en-US"/>
                    </a:p>
                  </a:txBody>
                  <a:tcPr/>
                </a:tc>
                <a:tc>
                  <a:txBody>
                    <a:bodyPr/>
                    <a:lstStyle/>
                    <a:p>
                      <a:pPr>
                        <a:buNone/>
                      </a:pPr>
                      <a:r>
                        <a:rPr lang="zh-CN" altLang="en-US" sz="1800">
                          <a:sym typeface="+mn-ea"/>
                        </a:rPr>
                        <a:t>软粘</a:t>
                      </a:r>
                      <a:endParaRPr lang="zh-CN" altLang="en-US"/>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7"/>
                  </a:ext>
                </a:extLst>
              </a:tr>
              <a:tr h="365760">
                <a:tc>
                  <a:txBody>
                    <a:bodyPr/>
                    <a:lstStyle/>
                    <a:p>
                      <a:pPr>
                        <a:buNone/>
                      </a:pPr>
                      <a:r>
                        <a:rPr lang="en-US" altLang="zh-CN"/>
                        <a:t>8</a:t>
                      </a:r>
                    </a:p>
                  </a:txBody>
                  <a:tcPr/>
                </a:tc>
                <a:tc>
                  <a:txBody>
                    <a:bodyPr/>
                    <a:lstStyle/>
                    <a:p>
                      <a:pPr>
                        <a:buNone/>
                      </a:pPr>
                      <a:r>
                        <a:rPr lang="zh-CN" altLang="en-US"/>
                        <a:t>乌黑</a:t>
                      </a:r>
                    </a:p>
                  </a:txBody>
                  <a:tcPr/>
                </a:tc>
                <a:tc>
                  <a:txBody>
                    <a:bodyPr/>
                    <a:lstStyle/>
                    <a:p>
                      <a:pPr>
                        <a:buNone/>
                      </a:pPr>
                      <a:r>
                        <a:rPr lang="zh-CN" altLang="en-US" sz="1800">
                          <a:sym typeface="+mn-ea"/>
                        </a:rPr>
                        <a:t>稍蜷</a:t>
                      </a:r>
                      <a:endParaRPr lang="zh-CN" altLang="en-US"/>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a:t>稍凹</a:t>
                      </a:r>
                    </a:p>
                  </a:txBody>
                  <a:tcPr/>
                </a:tc>
                <a:tc>
                  <a:txBody>
                    <a:bodyPr/>
                    <a:lstStyle/>
                    <a:p>
                      <a:pPr>
                        <a:buNone/>
                      </a:pPr>
                      <a:r>
                        <a:rPr lang="zh-CN" altLang="en-US"/>
                        <a:t>硬滑</a:t>
                      </a:r>
                    </a:p>
                  </a:txBody>
                  <a:tcPr/>
                </a:tc>
                <a:tc>
                  <a:txBody>
                    <a:bodyPr/>
                    <a:lstStyle/>
                    <a:p>
                      <a:pPr>
                        <a:buNone/>
                      </a:pPr>
                      <a:r>
                        <a:rPr lang="zh-CN" altLang="en-US" sz="1800">
                          <a:sym typeface="+mn-ea"/>
                        </a:rPr>
                        <a:t>是</a:t>
                      </a:r>
                      <a:endParaRPr lang="zh-CN" altLang="en-US"/>
                    </a:p>
                  </a:txBody>
                  <a:tcPr/>
                </a:tc>
                <a:extLst>
                  <a:ext uri="{0D108BD9-81ED-4DB2-BD59-A6C34878D82A}">
                    <a16:rowId xmlns:a16="http://schemas.microsoft.com/office/drawing/2014/main" val="10008"/>
                  </a:ext>
                </a:extLst>
              </a:tr>
              <a:tr h="365760">
                <a:tc>
                  <a:txBody>
                    <a:bodyPr/>
                    <a:lstStyle/>
                    <a:p>
                      <a:pPr>
                        <a:buNone/>
                      </a:pPr>
                      <a:r>
                        <a:rPr lang="en-US" altLang="zh-CN"/>
                        <a:t>9</a:t>
                      </a:r>
                    </a:p>
                  </a:txBody>
                  <a:tcPr/>
                </a:tc>
                <a:tc>
                  <a:txBody>
                    <a:bodyPr/>
                    <a:lstStyle/>
                    <a:p>
                      <a:pPr>
                        <a:buNone/>
                      </a:pPr>
                      <a:r>
                        <a:rPr lang="zh-CN" altLang="en-US"/>
                        <a:t>乌黑</a:t>
                      </a:r>
                    </a:p>
                  </a:txBody>
                  <a:tcPr/>
                </a:tc>
                <a:tc>
                  <a:txBody>
                    <a:bodyPr/>
                    <a:lstStyle/>
                    <a:p>
                      <a:pPr>
                        <a:buNone/>
                      </a:pPr>
                      <a:r>
                        <a:rPr lang="zh-CN" altLang="en-US" sz="1800">
                          <a:sym typeface="+mn-ea"/>
                        </a:rPr>
                        <a:t>稍蜷</a:t>
                      </a:r>
                      <a:endParaRPr lang="zh-CN" altLang="en-US"/>
                    </a:p>
                  </a:txBody>
                  <a:tcPr/>
                </a:tc>
                <a:tc>
                  <a:txBody>
                    <a:bodyPr/>
                    <a:lstStyle/>
                    <a:p>
                      <a:pPr>
                        <a:buNone/>
                      </a:pPr>
                      <a:r>
                        <a:rPr lang="zh-CN" altLang="en-US"/>
                        <a:t>沉闷</a:t>
                      </a:r>
                    </a:p>
                  </a:txBody>
                  <a:tcPr/>
                </a:tc>
                <a:tc>
                  <a:txBody>
                    <a:bodyPr/>
                    <a:lstStyle/>
                    <a:p>
                      <a:pPr>
                        <a:buNone/>
                      </a:pPr>
                      <a:r>
                        <a:rPr lang="zh-CN" altLang="en-US"/>
                        <a:t>稍糊</a:t>
                      </a:r>
                    </a:p>
                  </a:txBody>
                  <a:tcPr/>
                </a:tc>
                <a:tc>
                  <a:txBody>
                    <a:bodyPr/>
                    <a:lstStyle/>
                    <a:p>
                      <a:pPr>
                        <a:buNone/>
                      </a:pPr>
                      <a:r>
                        <a:rPr lang="zh-CN" altLang="en-US"/>
                        <a:t>稍凹</a:t>
                      </a:r>
                    </a:p>
                  </a:txBody>
                  <a:tcPr/>
                </a:tc>
                <a:tc>
                  <a:txBody>
                    <a:bodyPr/>
                    <a:lstStyle/>
                    <a:p>
                      <a:pPr>
                        <a:buNone/>
                      </a:pPr>
                      <a:r>
                        <a:rPr lang="zh-CN" altLang="en-US"/>
                        <a:t>硬滑</a:t>
                      </a:r>
                    </a:p>
                  </a:txBody>
                  <a:tcPr/>
                </a:tc>
                <a:tc>
                  <a:txBody>
                    <a:bodyPr/>
                    <a:lstStyle/>
                    <a:p>
                      <a:pPr>
                        <a:buNone/>
                      </a:pPr>
                      <a:r>
                        <a:rPr lang="zh-CN" altLang="en-US"/>
                        <a:t>否</a:t>
                      </a:r>
                    </a:p>
                  </a:txBody>
                  <a:tcPr/>
                </a:tc>
                <a:extLst>
                  <a:ext uri="{0D108BD9-81ED-4DB2-BD59-A6C34878D82A}">
                    <a16:rowId xmlns:a16="http://schemas.microsoft.com/office/drawing/2014/main" val="10009"/>
                  </a:ext>
                </a:extLst>
              </a:tr>
              <a:tr h="365760">
                <a:tc>
                  <a:txBody>
                    <a:bodyPr/>
                    <a:lstStyle/>
                    <a:p>
                      <a:pPr>
                        <a:buNone/>
                      </a:pPr>
                      <a:r>
                        <a:rPr lang="en-US" altLang="zh-CN"/>
                        <a:t>10</a:t>
                      </a:r>
                    </a:p>
                  </a:txBody>
                  <a:tcPr/>
                </a:tc>
                <a:tc>
                  <a:txBody>
                    <a:bodyPr/>
                    <a:lstStyle/>
                    <a:p>
                      <a:pPr>
                        <a:buNone/>
                      </a:pPr>
                      <a:r>
                        <a:rPr lang="zh-CN" altLang="en-US"/>
                        <a:t>青绿</a:t>
                      </a:r>
                    </a:p>
                  </a:txBody>
                  <a:tcPr/>
                </a:tc>
                <a:tc>
                  <a:txBody>
                    <a:bodyPr/>
                    <a:lstStyle/>
                    <a:p>
                      <a:pPr>
                        <a:buNone/>
                      </a:pPr>
                      <a:r>
                        <a:rPr lang="zh-CN" altLang="en-US"/>
                        <a:t>硬挺</a:t>
                      </a:r>
                    </a:p>
                  </a:txBody>
                  <a:tcPr/>
                </a:tc>
                <a:tc>
                  <a:txBody>
                    <a:bodyPr/>
                    <a:lstStyle/>
                    <a:p>
                      <a:pPr>
                        <a:buNone/>
                      </a:pPr>
                      <a:r>
                        <a:rPr lang="zh-CN" altLang="en-US"/>
                        <a:t>清脆</a:t>
                      </a:r>
                    </a:p>
                  </a:txBody>
                  <a:tcPr/>
                </a:tc>
                <a:tc>
                  <a:txBody>
                    <a:bodyPr/>
                    <a:lstStyle/>
                    <a:p>
                      <a:pPr>
                        <a:buNone/>
                      </a:pPr>
                      <a:r>
                        <a:rPr lang="zh-CN" altLang="en-US" sz="1800">
                          <a:sym typeface="+mn-ea"/>
                        </a:rPr>
                        <a:t>清晰</a:t>
                      </a:r>
                      <a:endParaRPr lang="zh-CN" altLang="en-US"/>
                    </a:p>
                  </a:txBody>
                  <a:tcPr/>
                </a:tc>
                <a:tc>
                  <a:txBody>
                    <a:bodyPr/>
                    <a:lstStyle/>
                    <a:p>
                      <a:pPr>
                        <a:buNone/>
                      </a:pPr>
                      <a:r>
                        <a:rPr lang="zh-CN" altLang="en-US"/>
                        <a:t>平坦</a:t>
                      </a:r>
                    </a:p>
                  </a:txBody>
                  <a:tcPr/>
                </a:tc>
                <a:tc>
                  <a:txBody>
                    <a:bodyPr/>
                    <a:lstStyle/>
                    <a:p>
                      <a:pPr>
                        <a:buNone/>
                      </a:pPr>
                      <a:r>
                        <a:rPr lang="zh-CN" altLang="en-US" sz="1800">
                          <a:sym typeface="+mn-ea"/>
                        </a:rPr>
                        <a:t>软粘</a:t>
                      </a:r>
                      <a:endParaRPr lang="zh-CN" altLang="en-US"/>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0"/>
                  </a:ext>
                </a:extLst>
              </a:tr>
              <a:tr h="365760">
                <a:tc>
                  <a:txBody>
                    <a:bodyPr/>
                    <a:lstStyle/>
                    <a:p>
                      <a:pPr>
                        <a:buNone/>
                      </a:pPr>
                      <a:r>
                        <a:rPr lang="en-US" altLang="zh-CN"/>
                        <a:t>11</a:t>
                      </a:r>
                    </a:p>
                  </a:txBody>
                  <a:tcPr/>
                </a:tc>
                <a:tc>
                  <a:txBody>
                    <a:bodyPr/>
                    <a:lstStyle/>
                    <a:p>
                      <a:pPr>
                        <a:buNone/>
                      </a:pPr>
                      <a:r>
                        <a:rPr lang="zh-CN" altLang="en-US"/>
                        <a:t>浅白</a:t>
                      </a:r>
                    </a:p>
                  </a:txBody>
                  <a:tcPr/>
                </a:tc>
                <a:tc>
                  <a:txBody>
                    <a:bodyPr/>
                    <a:lstStyle/>
                    <a:p>
                      <a:pPr>
                        <a:buNone/>
                      </a:pPr>
                      <a:r>
                        <a:rPr lang="zh-CN" altLang="en-US"/>
                        <a:t>硬挺</a:t>
                      </a:r>
                    </a:p>
                  </a:txBody>
                  <a:tcPr/>
                </a:tc>
                <a:tc>
                  <a:txBody>
                    <a:bodyPr/>
                    <a:lstStyle/>
                    <a:p>
                      <a:pPr>
                        <a:buNone/>
                      </a:pPr>
                      <a:r>
                        <a:rPr lang="zh-CN" altLang="en-US"/>
                        <a:t>清脆</a:t>
                      </a:r>
                    </a:p>
                  </a:txBody>
                  <a:tcPr/>
                </a:tc>
                <a:tc>
                  <a:txBody>
                    <a:bodyPr/>
                    <a:lstStyle/>
                    <a:p>
                      <a:pPr>
                        <a:buNone/>
                      </a:pPr>
                      <a:r>
                        <a:rPr lang="zh-CN" altLang="en-US"/>
                        <a:t>模糊</a:t>
                      </a:r>
                    </a:p>
                  </a:txBody>
                  <a:tcPr/>
                </a:tc>
                <a:tc>
                  <a:txBody>
                    <a:bodyPr/>
                    <a:lstStyle/>
                    <a:p>
                      <a:pPr>
                        <a:buNone/>
                      </a:pPr>
                      <a:r>
                        <a:rPr lang="zh-CN" altLang="en-US"/>
                        <a:t>平坦</a:t>
                      </a:r>
                    </a:p>
                  </a:txBody>
                  <a:tcPr/>
                </a:tc>
                <a:tc>
                  <a:txBody>
                    <a:bodyPr/>
                    <a:lstStyle/>
                    <a:p>
                      <a:pPr>
                        <a:buNone/>
                      </a:pPr>
                      <a:r>
                        <a:rPr lang="zh-CN" altLang="en-US"/>
                        <a:t>硬滑</a:t>
                      </a:r>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1"/>
                  </a:ext>
                </a:extLst>
              </a:tr>
              <a:tr h="365760">
                <a:tc>
                  <a:txBody>
                    <a:bodyPr/>
                    <a:lstStyle/>
                    <a:p>
                      <a:pPr>
                        <a:buNone/>
                      </a:pPr>
                      <a:r>
                        <a:rPr lang="en-US" altLang="zh-CN"/>
                        <a:t>12</a:t>
                      </a:r>
                    </a:p>
                  </a:txBody>
                  <a:tcPr/>
                </a:tc>
                <a:tc>
                  <a:txBody>
                    <a:bodyPr/>
                    <a:lstStyle/>
                    <a:p>
                      <a:pPr>
                        <a:buNone/>
                      </a:pPr>
                      <a:r>
                        <a:rPr lang="zh-CN" altLang="en-US"/>
                        <a:t>浅白</a:t>
                      </a:r>
                    </a:p>
                  </a:txBody>
                  <a:tcPr/>
                </a:tc>
                <a:tc>
                  <a:txBody>
                    <a:bodyPr/>
                    <a:lstStyle/>
                    <a:p>
                      <a:pPr>
                        <a:buNone/>
                      </a:pPr>
                      <a:r>
                        <a:rPr lang="zh-CN" altLang="en-US"/>
                        <a:t>蜷缩</a:t>
                      </a:r>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a:t>模糊</a:t>
                      </a:r>
                    </a:p>
                  </a:txBody>
                  <a:tcPr/>
                </a:tc>
                <a:tc>
                  <a:txBody>
                    <a:bodyPr/>
                    <a:lstStyle/>
                    <a:p>
                      <a:pPr>
                        <a:buNone/>
                      </a:pPr>
                      <a:r>
                        <a:rPr lang="zh-CN" altLang="en-US"/>
                        <a:t>平坦</a:t>
                      </a:r>
                    </a:p>
                  </a:txBody>
                  <a:tcPr/>
                </a:tc>
                <a:tc>
                  <a:txBody>
                    <a:bodyPr/>
                    <a:lstStyle/>
                    <a:p>
                      <a:pPr>
                        <a:buNone/>
                      </a:pPr>
                      <a:r>
                        <a:rPr lang="zh-CN" altLang="en-US" sz="1800">
                          <a:sym typeface="+mn-ea"/>
                        </a:rPr>
                        <a:t>软粘</a:t>
                      </a:r>
                      <a:endParaRPr lang="zh-CN" altLang="en-US"/>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2"/>
                  </a:ext>
                </a:extLst>
              </a:tr>
              <a:tr h="365760">
                <a:tc>
                  <a:txBody>
                    <a:bodyPr/>
                    <a:lstStyle/>
                    <a:p>
                      <a:pPr>
                        <a:buNone/>
                      </a:pPr>
                      <a:r>
                        <a:rPr lang="en-US" altLang="zh-CN"/>
                        <a:t>13</a:t>
                      </a:r>
                    </a:p>
                  </a:txBody>
                  <a:tcPr/>
                </a:tc>
                <a:tc>
                  <a:txBody>
                    <a:bodyPr/>
                    <a:lstStyle/>
                    <a:p>
                      <a:pPr>
                        <a:buNone/>
                      </a:pPr>
                      <a:r>
                        <a:rPr lang="zh-CN" altLang="en-US"/>
                        <a:t>青绿</a:t>
                      </a:r>
                    </a:p>
                  </a:txBody>
                  <a:tcPr/>
                </a:tc>
                <a:tc>
                  <a:txBody>
                    <a:bodyPr/>
                    <a:lstStyle/>
                    <a:p>
                      <a:pPr>
                        <a:buNone/>
                      </a:pPr>
                      <a:r>
                        <a:rPr lang="zh-CN" altLang="en-US"/>
                        <a:t>稍蜷</a:t>
                      </a:r>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a:t>稍糊</a:t>
                      </a:r>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a:t>硬滑</a:t>
                      </a:r>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3"/>
                  </a:ext>
                </a:extLst>
              </a:tr>
              <a:tr h="365760">
                <a:tc>
                  <a:txBody>
                    <a:bodyPr/>
                    <a:lstStyle/>
                    <a:p>
                      <a:pPr>
                        <a:buNone/>
                      </a:pPr>
                      <a:r>
                        <a:rPr lang="en-US" altLang="zh-CN"/>
                        <a:t>14</a:t>
                      </a:r>
                    </a:p>
                  </a:txBody>
                  <a:tcPr/>
                </a:tc>
                <a:tc>
                  <a:txBody>
                    <a:bodyPr/>
                    <a:lstStyle/>
                    <a:p>
                      <a:pPr>
                        <a:buNone/>
                      </a:pPr>
                      <a:r>
                        <a:rPr lang="zh-CN" altLang="en-US"/>
                        <a:t>浅白</a:t>
                      </a:r>
                    </a:p>
                  </a:txBody>
                  <a:tcPr/>
                </a:tc>
                <a:tc>
                  <a:txBody>
                    <a:bodyPr/>
                    <a:lstStyle/>
                    <a:p>
                      <a:pPr>
                        <a:buNone/>
                      </a:pPr>
                      <a:r>
                        <a:rPr lang="zh-CN" altLang="en-US"/>
                        <a:t>稍蜷</a:t>
                      </a:r>
                    </a:p>
                  </a:txBody>
                  <a:tcPr/>
                </a:tc>
                <a:tc>
                  <a:txBody>
                    <a:bodyPr/>
                    <a:lstStyle/>
                    <a:p>
                      <a:pPr>
                        <a:buNone/>
                      </a:pPr>
                      <a:r>
                        <a:rPr lang="zh-CN" altLang="en-US"/>
                        <a:t>沉闷</a:t>
                      </a:r>
                    </a:p>
                  </a:txBody>
                  <a:tcPr/>
                </a:tc>
                <a:tc>
                  <a:txBody>
                    <a:bodyPr/>
                    <a:lstStyle/>
                    <a:p>
                      <a:pPr>
                        <a:buNone/>
                      </a:pPr>
                      <a:r>
                        <a:rPr lang="zh-CN" altLang="en-US"/>
                        <a:t>稍糊</a:t>
                      </a:r>
                    </a:p>
                  </a:txBody>
                  <a:tcPr/>
                </a:tc>
                <a:tc>
                  <a:txBody>
                    <a:bodyPr/>
                    <a:lstStyle/>
                    <a:p>
                      <a:pPr>
                        <a:buNone/>
                      </a:pPr>
                      <a:r>
                        <a:rPr lang="zh-CN" altLang="en-US" sz="1800">
                          <a:sym typeface="+mn-ea"/>
                        </a:rPr>
                        <a:t>凹陷</a:t>
                      </a:r>
                      <a:endParaRPr lang="zh-CN" altLang="en-US"/>
                    </a:p>
                  </a:txBody>
                  <a:tcPr/>
                </a:tc>
                <a:tc>
                  <a:txBody>
                    <a:bodyPr/>
                    <a:lstStyle/>
                    <a:p>
                      <a:pPr>
                        <a:buNone/>
                      </a:pPr>
                      <a:r>
                        <a:rPr lang="zh-CN" altLang="en-US"/>
                        <a:t>硬滑</a:t>
                      </a:r>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4"/>
                  </a:ext>
                </a:extLst>
              </a:tr>
              <a:tr h="365760">
                <a:tc>
                  <a:txBody>
                    <a:bodyPr/>
                    <a:lstStyle/>
                    <a:p>
                      <a:pPr>
                        <a:buNone/>
                      </a:pPr>
                      <a:r>
                        <a:rPr lang="en-US" altLang="zh-CN"/>
                        <a:t>15</a:t>
                      </a:r>
                    </a:p>
                  </a:txBody>
                  <a:tcPr/>
                </a:tc>
                <a:tc>
                  <a:txBody>
                    <a:bodyPr/>
                    <a:lstStyle/>
                    <a:p>
                      <a:pPr>
                        <a:buNone/>
                      </a:pPr>
                      <a:r>
                        <a:rPr lang="zh-CN" altLang="en-US"/>
                        <a:t>乌黑</a:t>
                      </a:r>
                    </a:p>
                  </a:txBody>
                  <a:tcPr/>
                </a:tc>
                <a:tc>
                  <a:txBody>
                    <a:bodyPr/>
                    <a:lstStyle/>
                    <a:p>
                      <a:pPr>
                        <a:buNone/>
                      </a:pPr>
                      <a:r>
                        <a:rPr lang="zh-CN" altLang="en-US"/>
                        <a:t>稍蜷</a:t>
                      </a:r>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a:t>清晰</a:t>
                      </a:r>
                    </a:p>
                  </a:txBody>
                  <a:tcPr/>
                </a:tc>
                <a:tc>
                  <a:txBody>
                    <a:bodyPr/>
                    <a:lstStyle/>
                    <a:p>
                      <a:pPr>
                        <a:buNone/>
                      </a:pPr>
                      <a:r>
                        <a:rPr lang="zh-CN" altLang="en-US"/>
                        <a:t>稍凹</a:t>
                      </a:r>
                    </a:p>
                  </a:txBody>
                  <a:tcPr/>
                </a:tc>
                <a:tc>
                  <a:txBody>
                    <a:bodyPr/>
                    <a:lstStyle/>
                    <a:p>
                      <a:pPr>
                        <a:buNone/>
                      </a:pPr>
                      <a:r>
                        <a:rPr lang="zh-CN" altLang="en-US" sz="1800">
                          <a:sym typeface="+mn-ea"/>
                        </a:rPr>
                        <a:t>软粘</a:t>
                      </a:r>
                      <a:endParaRPr lang="zh-CN" altLang="en-US"/>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5"/>
                  </a:ext>
                </a:extLst>
              </a:tr>
              <a:tr h="365760">
                <a:tc>
                  <a:txBody>
                    <a:bodyPr/>
                    <a:lstStyle/>
                    <a:p>
                      <a:pPr>
                        <a:buNone/>
                      </a:pPr>
                      <a:r>
                        <a:rPr lang="en-US" altLang="zh-CN"/>
                        <a:t>16</a:t>
                      </a:r>
                    </a:p>
                  </a:txBody>
                  <a:tcPr/>
                </a:tc>
                <a:tc>
                  <a:txBody>
                    <a:bodyPr/>
                    <a:lstStyle/>
                    <a:p>
                      <a:pPr>
                        <a:buNone/>
                      </a:pPr>
                      <a:r>
                        <a:rPr lang="zh-CN" altLang="en-US"/>
                        <a:t>浅白</a:t>
                      </a:r>
                    </a:p>
                  </a:txBody>
                  <a:tcPr/>
                </a:tc>
                <a:tc>
                  <a:txBody>
                    <a:bodyPr/>
                    <a:lstStyle/>
                    <a:p>
                      <a:pPr>
                        <a:buNone/>
                      </a:pPr>
                      <a:r>
                        <a:rPr lang="zh-CN" altLang="en-US"/>
                        <a:t>蜷缩</a:t>
                      </a:r>
                    </a:p>
                  </a:txBody>
                  <a:tcPr/>
                </a:tc>
                <a:tc>
                  <a:txBody>
                    <a:bodyPr/>
                    <a:lstStyle/>
                    <a:p>
                      <a:pPr>
                        <a:buNone/>
                      </a:pPr>
                      <a:r>
                        <a:rPr lang="zh-CN" altLang="en-US" sz="1800">
                          <a:sym typeface="+mn-ea"/>
                        </a:rPr>
                        <a:t>浊响</a:t>
                      </a:r>
                      <a:endParaRPr lang="zh-CN" altLang="en-US"/>
                    </a:p>
                  </a:txBody>
                  <a:tcPr/>
                </a:tc>
                <a:tc>
                  <a:txBody>
                    <a:bodyPr/>
                    <a:lstStyle/>
                    <a:p>
                      <a:pPr>
                        <a:buNone/>
                      </a:pPr>
                      <a:r>
                        <a:rPr lang="zh-CN" altLang="en-US"/>
                        <a:t>模糊</a:t>
                      </a:r>
                    </a:p>
                  </a:txBody>
                  <a:tcPr/>
                </a:tc>
                <a:tc>
                  <a:txBody>
                    <a:bodyPr/>
                    <a:lstStyle/>
                    <a:p>
                      <a:pPr>
                        <a:buNone/>
                      </a:pPr>
                      <a:r>
                        <a:rPr lang="zh-CN" altLang="en-US"/>
                        <a:t>平坦</a:t>
                      </a:r>
                    </a:p>
                  </a:txBody>
                  <a:tcPr/>
                </a:tc>
                <a:tc>
                  <a:txBody>
                    <a:bodyPr/>
                    <a:lstStyle/>
                    <a:p>
                      <a:pPr>
                        <a:buNone/>
                      </a:pPr>
                      <a:r>
                        <a:rPr lang="zh-CN" altLang="en-US"/>
                        <a:t>硬滑</a:t>
                      </a:r>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6"/>
                  </a:ext>
                </a:extLst>
              </a:tr>
              <a:tr h="365760">
                <a:tc>
                  <a:txBody>
                    <a:bodyPr/>
                    <a:lstStyle/>
                    <a:p>
                      <a:pPr>
                        <a:buNone/>
                      </a:pPr>
                      <a:r>
                        <a:rPr lang="en-US" altLang="zh-CN"/>
                        <a:t>17</a:t>
                      </a:r>
                    </a:p>
                  </a:txBody>
                  <a:tcPr/>
                </a:tc>
                <a:tc>
                  <a:txBody>
                    <a:bodyPr/>
                    <a:lstStyle/>
                    <a:p>
                      <a:pPr>
                        <a:buNone/>
                      </a:pPr>
                      <a:r>
                        <a:rPr lang="zh-CN" altLang="en-US"/>
                        <a:t>青绿</a:t>
                      </a:r>
                    </a:p>
                  </a:txBody>
                  <a:tcPr/>
                </a:tc>
                <a:tc>
                  <a:txBody>
                    <a:bodyPr/>
                    <a:lstStyle/>
                    <a:p>
                      <a:pPr>
                        <a:buNone/>
                      </a:pPr>
                      <a:r>
                        <a:rPr lang="zh-CN" altLang="en-US"/>
                        <a:t>蜷缩</a:t>
                      </a:r>
                    </a:p>
                  </a:txBody>
                  <a:tcPr/>
                </a:tc>
                <a:tc>
                  <a:txBody>
                    <a:bodyPr/>
                    <a:lstStyle/>
                    <a:p>
                      <a:pPr>
                        <a:buNone/>
                      </a:pPr>
                      <a:r>
                        <a:rPr lang="zh-CN" altLang="en-US"/>
                        <a:t>沉闷</a:t>
                      </a:r>
                    </a:p>
                  </a:txBody>
                  <a:tcPr/>
                </a:tc>
                <a:tc>
                  <a:txBody>
                    <a:bodyPr/>
                    <a:lstStyle/>
                    <a:p>
                      <a:pPr>
                        <a:buNone/>
                      </a:pPr>
                      <a:r>
                        <a:rPr lang="zh-CN" altLang="en-US"/>
                        <a:t>稍糊</a:t>
                      </a:r>
                    </a:p>
                  </a:txBody>
                  <a:tcPr/>
                </a:tc>
                <a:tc>
                  <a:txBody>
                    <a:bodyPr/>
                    <a:lstStyle/>
                    <a:p>
                      <a:pPr>
                        <a:buNone/>
                      </a:pPr>
                      <a:r>
                        <a:rPr lang="zh-CN" altLang="en-US"/>
                        <a:t>稍凹</a:t>
                      </a:r>
                    </a:p>
                  </a:txBody>
                  <a:tcPr/>
                </a:tc>
                <a:tc>
                  <a:txBody>
                    <a:bodyPr/>
                    <a:lstStyle/>
                    <a:p>
                      <a:pPr>
                        <a:buNone/>
                      </a:pPr>
                      <a:r>
                        <a:rPr lang="zh-CN" altLang="en-US"/>
                        <a:t>硬滑</a:t>
                      </a:r>
                    </a:p>
                  </a:txBody>
                  <a:tcPr/>
                </a:tc>
                <a:tc>
                  <a:txBody>
                    <a:bodyPr/>
                    <a:lstStyle/>
                    <a:p>
                      <a:pPr>
                        <a:buNone/>
                      </a:pPr>
                      <a:r>
                        <a:rPr lang="zh-CN" altLang="en-US" sz="1800">
                          <a:sym typeface="+mn-ea"/>
                        </a:rPr>
                        <a:t>否</a:t>
                      </a:r>
                      <a:endParaRPr lang="zh-CN" altLang="en-US"/>
                    </a:p>
                  </a:txBody>
                  <a:tcPr/>
                </a:tc>
                <a:extLst>
                  <a:ext uri="{0D108BD9-81ED-4DB2-BD59-A6C34878D82A}">
                    <a16:rowId xmlns:a16="http://schemas.microsoft.com/office/drawing/2014/main" val="10017"/>
                  </a:ext>
                </a:extLst>
              </a:tr>
            </a:tbl>
          </a:graphicData>
        </a:graphic>
      </p:graphicFrame>
      <p:graphicFrame>
        <p:nvGraphicFramePr>
          <p:cNvPr id="11" name="对象 10">
            <a:hlinkClick r:id="" action="ppaction://ole?verb=0"/>
          </p:cNvPr>
          <p:cNvGraphicFramePr>
            <a:graphicFrameLocks noChangeAspect="1"/>
          </p:cNvGraphicFramePr>
          <p:nvPr/>
        </p:nvGraphicFramePr>
        <p:xfrm>
          <a:off x="7512050" y="1962468"/>
          <a:ext cx="4378960" cy="552450"/>
        </p:xfrm>
        <a:graphic>
          <a:graphicData uri="http://schemas.openxmlformats.org/presentationml/2006/ole">
            <mc:AlternateContent xmlns:mc="http://schemas.openxmlformats.org/markup-compatibility/2006">
              <mc:Choice xmlns:v="urn:schemas-microsoft-com:vml" Requires="v">
                <p:oleObj spid="_x0000_s5150" r:id="rId4" imgW="2120900" imgH="266700" progId="Equation.KSEE3">
                  <p:embed/>
                </p:oleObj>
              </mc:Choice>
              <mc:Fallback>
                <p:oleObj r:id="rId4" imgW="2120900" imgH="266700" progId="Equation.KSEE3">
                  <p:embed/>
                  <p:pic>
                    <p:nvPicPr>
                      <p:cNvPr id="11" name="对象 10">
                        <a:hlinkClick r:id="" action="ppaction://ole?verb=0"/>
                      </p:cNvPr>
                      <p:cNvPicPr/>
                      <p:nvPr/>
                    </p:nvPicPr>
                    <p:blipFill>
                      <a:blip r:embed="rId5"/>
                      <a:stretch>
                        <a:fillRect/>
                      </a:stretch>
                    </p:blipFill>
                    <p:spPr>
                      <a:xfrm>
                        <a:off x="7512050" y="1962468"/>
                        <a:ext cx="4378960" cy="55245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7620953" y="4606925"/>
          <a:ext cx="4161155" cy="1146810"/>
        </p:xfrm>
        <a:graphic>
          <a:graphicData uri="http://schemas.openxmlformats.org/presentationml/2006/ole">
            <mc:AlternateContent xmlns:mc="http://schemas.openxmlformats.org/markup-compatibility/2006">
              <mc:Choice xmlns:v="urn:schemas-microsoft-com:vml" Requires="v">
                <p:oleObj spid="_x0000_s5151" r:id="rId6" imgW="2120900" imgH="584200" progId="Equation.KSEE3">
                  <p:embed/>
                </p:oleObj>
              </mc:Choice>
              <mc:Fallback>
                <p:oleObj r:id="rId6" imgW="2120900" imgH="584200" progId="Equation.KSEE3">
                  <p:embed/>
                  <p:pic>
                    <p:nvPicPr>
                      <p:cNvPr id="12" name="对象 11">
                        <a:hlinkClick r:id="" action="ppaction://ole?verb=0"/>
                      </p:cNvPr>
                      <p:cNvPicPr/>
                      <p:nvPr/>
                    </p:nvPicPr>
                    <p:blipFill>
                      <a:blip r:embed="rId7"/>
                      <a:stretch>
                        <a:fillRect/>
                      </a:stretch>
                    </p:blipFill>
                    <p:spPr>
                      <a:xfrm>
                        <a:off x="7620953" y="4606925"/>
                        <a:ext cx="4161155" cy="1146810"/>
                      </a:xfrm>
                      <a:prstGeom prst="rect">
                        <a:avLst/>
                      </a:prstGeom>
                    </p:spPr>
                  </p:pic>
                </p:oleObj>
              </mc:Fallback>
            </mc:AlternateContent>
          </a:graphicData>
        </a:graphic>
      </p:graphicFrame>
      <p:sp>
        <p:nvSpPr>
          <p:cNvPr id="13" name="文本框 12"/>
          <p:cNvSpPr txBox="1"/>
          <p:nvPr/>
        </p:nvSpPr>
        <p:spPr>
          <a:xfrm>
            <a:off x="7370445" y="3317875"/>
            <a:ext cx="4662170" cy="829945"/>
          </a:xfrm>
          <a:prstGeom prst="rect">
            <a:avLst/>
          </a:prstGeom>
          <a:noFill/>
        </p:spPr>
        <p:txBody>
          <a:bodyPr wrap="square" rtlCol="0">
            <a:spAutoFit/>
          </a:bodyPr>
          <a:lstStyle/>
          <a:p>
            <a:r>
              <a:rPr lang="zh-CN" altLang="en-US" sz="2400"/>
              <a:t>本例有</a:t>
            </a:r>
            <a:r>
              <a:rPr lang="en-US" altLang="zh-CN" sz="2400"/>
              <a:t>17</a:t>
            </a:r>
            <a:r>
              <a:rPr lang="zh-CN" altLang="en-US" sz="2400"/>
              <a:t>个训练样本，</a:t>
            </a:r>
            <a:r>
              <a:rPr lang="en-US" altLang="zh-CN" sz="2400"/>
              <a:t>8</a:t>
            </a:r>
            <a:r>
              <a:rPr lang="zh-CN" altLang="en-US" sz="2400"/>
              <a:t>个正样本，</a:t>
            </a:r>
            <a:r>
              <a:rPr lang="en-US" altLang="zh-CN" sz="2400"/>
              <a:t>9</a:t>
            </a:r>
            <a:r>
              <a:rPr lang="zh-CN" altLang="en-US" sz="2400"/>
              <a:t>个负样本，可得根节点信息熵：</a:t>
            </a:r>
          </a:p>
        </p:txBody>
      </p:sp>
      <p:sp>
        <p:nvSpPr>
          <p:cNvPr id="14" name="文本框 13"/>
          <p:cNvSpPr txBox="1"/>
          <p:nvPr/>
        </p:nvSpPr>
        <p:spPr>
          <a:xfrm>
            <a:off x="7428230" y="1010285"/>
            <a:ext cx="4087495" cy="460375"/>
          </a:xfrm>
          <a:prstGeom prst="rect">
            <a:avLst/>
          </a:prstGeom>
          <a:noFill/>
        </p:spPr>
        <p:txBody>
          <a:bodyPr wrap="square" rtlCol="0">
            <a:spAutoFit/>
          </a:bodyPr>
          <a:lstStyle/>
          <a:p>
            <a:r>
              <a:rPr lang="zh-CN" altLang="en-US" sz="2400">
                <a:latin typeface="+mn-ea"/>
                <a:cs typeface="+mn-ea"/>
              </a:rPr>
              <a:t>由公式</a:t>
            </a:r>
            <a:r>
              <a:rPr lang="en-US" altLang="zh-CN" sz="2400">
                <a:latin typeface="+mn-ea"/>
                <a:cs typeface="+mn-ea"/>
              </a:rPr>
              <a:t>1.1</a:t>
            </a:r>
            <a:r>
              <a:rPr lang="zh-CN" altLang="en-US" sz="2400">
                <a:latin typeface="+mn-ea"/>
                <a:cs typeface="+mn-ea"/>
              </a:rPr>
              <a:t>求根节点信息熵：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特征选择</a:t>
            </a:r>
            <a:r>
              <a:rPr lang="en-US" altLang="zh-CN" sz="3600" b="1" dirty="0">
                <a:solidFill>
                  <a:schemeClr val="bg1"/>
                </a:solidFill>
              </a:rPr>
              <a:t>--</a:t>
            </a:r>
            <a:r>
              <a:rPr lang="zh-CN" altLang="en-US" sz="3600" b="1" dirty="0">
                <a:solidFill>
                  <a:schemeClr val="bg1"/>
                </a:solidFill>
              </a:rPr>
              <a:t>信息增益率</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389890" y="993775"/>
            <a:ext cx="11411585" cy="1198880"/>
          </a:xfrm>
          <a:prstGeom prst="rect">
            <a:avLst/>
          </a:prstGeom>
          <a:noFill/>
        </p:spPr>
        <p:txBody>
          <a:bodyPr wrap="square" rtlCol="0">
            <a:spAutoFit/>
          </a:bodyPr>
          <a:lstStyle/>
          <a:p>
            <a:r>
              <a:rPr lang="zh-CN" altLang="en-US" sz="2400"/>
              <a:t>以计算特征</a:t>
            </a:r>
            <a:r>
              <a:rPr lang="en-US" altLang="zh-CN" sz="2400"/>
              <a:t>“</a:t>
            </a:r>
            <a:r>
              <a:rPr lang="zh-CN" altLang="en-US" sz="2400"/>
              <a:t>色泽</a:t>
            </a:r>
            <a:r>
              <a:rPr lang="en-US" altLang="zh-CN" sz="2400"/>
              <a:t>”</a:t>
            </a:r>
            <a:r>
              <a:rPr lang="zh-CN" altLang="en-US" sz="2400"/>
              <a:t>为例，有</a:t>
            </a:r>
            <a:r>
              <a:rPr lang="en-US" altLang="zh-CN" sz="2400"/>
              <a:t>3</a:t>
            </a:r>
            <a:r>
              <a:rPr lang="zh-CN" altLang="en-US" sz="2400"/>
              <a:t>个可能的取值：</a:t>
            </a:r>
            <a:r>
              <a:rPr lang="en-US" altLang="zh-CN" sz="2400"/>
              <a:t>{</a:t>
            </a:r>
            <a:r>
              <a:rPr lang="zh-CN" altLang="en-US" sz="2400"/>
              <a:t>青绿、乌黑、浅白</a:t>
            </a:r>
            <a:r>
              <a:rPr lang="en-US" altLang="zh-CN" sz="2400"/>
              <a:t>}</a:t>
            </a:r>
            <a:r>
              <a:rPr lang="zh-CN" altLang="en-US" sz="2400"/>
              <a:t>，使用该特征对</a:t>
            </a:r>
            <a:r>
              <a:rPr lang="en-US" altLang="zh-CN" sz="2400"/>
              <a:t>D</a:t>
            </a:r>
            <a:r>
              <a:rPr lang="zh-CN" altLang="en-US" sz="2400"/>
              <a:t>进行划分，则可得到</a:t>
            </a:r>
            <a:r>
              <a:rPr lang="en-US" altLang="zh-CN" sz="2400"/>
              <a:t>3</a:t>
            </a:r>
            <a:r>
              <a:rPr lang="zh-CN" altLang="en-US" sz="2400"/>
              <a:t>个子集，分别记为：</a:t>
            </a:r>
            <a:r>
              <a:rPr lang="en-US" altLang="zh-CN" sz="2400"/>
              <a:t>D1</a:t>
            </a:r>
            <a:r>
              <a:rPr lang="zh-CN" altLang="en-US" sz="2400"/>
              <a:t>（色泽</a:t>
            </a:r>
            <a:r>
              <a:rPr lang="en-US" altLang="zh-CN" sz="2400"/>
              <a:t>=</a:t>
            </a:r>
            <a:r>
              <a:rPr lang="zh-CN" altLang="en-US" sz="2400"/>
              <a:t>青绿），</a:t>
            </a:r>
            <a:r>
              <a:rPr lang="en-US" altLang="zh-CN" sz="2400"/>
              <a:t>D2</a:t>
            </a:r>
            <a:r>
              <a:rPr lang="zh-CN" altLang="en-US" sz="2400"/>
              <a:t>（色泽</a:t>
            </a:r>
            <a:r>
              <a:rPr lang="en-US" altLang="zh-CN" sz="2400"/>
              <a:t>=</a:t>
            </a:r>
            <a:r>
              <a:rPr lang="zh-CN" altLang="en-US" sz="2400"/>
              <a:t>乌黑），</a:t>
            </a:r>
            <a:r>
              <a:rPr lang="en-US" altLang="zh-CN" sz="2400"/>
              <a:t>D3</a:t>
            </a:r>
            <a:r>
              <a:rPr lang="zh-CN" altLang="en-US" sz="2400"/>
              <a:t>（色泽</a:t>
            </a:r>
            <a:r>
              <a:rPr lang="en-US" altLang="zh-CN" sz="2400"/>
              <a:t>=</a:t>
            </a:r>
            <a:r>
              <a:rPr lang="zh-CN" altLang="en-US" sz="2400"/>
              <a:t>浅白）</a:t>
            </a:r>
          </a:p>
        </p:txBody>
      </p:sp>
      <p:sp>
        <p:nvSpPr>
          <p:cNvPr id="4" name="文本框 3"/>
          <p:cNvSpPr txBox="1"/>
          <p:nvPr/>
        </p:nvSpPr>
        <p:spPr>
          <a:xfrm>
            <a:off x="252730" y="2399030"/>
            <a:ext cx="11097260" cy="1198880"/>
          </a:xfrm>
          <a:prstGeom prst="rect">
            <a:avLst/>
          </a:prstGeom>
          <a:noFill/>
        </p:spPr>
        <p:txBody>
          <a:bodyPr wrap="square" rtlCol="0">
            <a:spAutoFit/>
          </a:bodyPr>
          <a:lstStyle/>
          <a:p>
            <a:r>
              <a:rPr lang="en-US" altLang="zh-CN" sz="2400"/>
              <a:t>D1</a:t>
            </a:r>
            <a:r>
              <a:rPr lang="zh-CN" altLang="en-US" sz="2400"/>
              <a:t>包含编号为</a:t>
            </a:r>
            <a:r>
              <a:rPr lang="en-US" altLang="zh-CN" sz="2400"/>
              <a:t>{1</a:t>
            </a:r>
            <a:r>
              <a:rPr lang="zh-CN" altLang="en-US" sz="2400"/>
              <a:t>，</a:t>
            </a:r>
            <a:r>
              <a:rPr lang="en-US" altLang="zh-CN" sz="2400"/>
              <a:t>4</a:t>
            </a:r>
            <a:r>
              <a:rPr lang="zh-CN" altLang="en-US" sz="2400"/>
              <a:t>，</a:t>
            </a:r>
            <a:r>
              <a:rPr lang="en-US" altLang="zh-CN" sz="2400"/>
              <a:t>5</a:t>
            </a:r>
            <a:r>
              <a:rPr lang="zh-CN" altLang="en-US" sz="2400"/>
              <a:t>，</a:t>
            </a:r>
            <a:r>
              <a:rPr lang="en-US" altLang="zh-CN" sz="2400"/>
              <a:t>10</a:t>
            </a:r>
            <a:r>
              <a:rPr lang="zh-CN" altLang="en-US" sz="2400"/>
              <a:t>，</a:t>
            </a:r>
            <a:r>
              <a:rPr lang="en-US" altLang="zh-CN" sz="2400"/>
              <a:t>13</a:t>
            </a:r>
            <a:r>
              <a:rPr lang="zh-CN" altLang="en-US" sz="2400"/>
              <a:t>，</a:t>
            </a:r>
            <a:r>
              <a:rPr lang="en-US" altLang="zh-CN" sz="2400"/>
              <a:t>17}</a:t>
            </a:r>
            <a:r>
              <a:rPr lang="zh-CN" altLang="en-US" sz="2400"/>
              <a:t>的</a:t>
            </a:r>
            <a:r>
              <a:rPr lang="en-US" altLang="zh-CN" sz="2400"/>
              <a:t>6</a:t>
            </a:r>
            <a:r>
              <a:rPr lang="zh-CN" altLang="en-US" sz="2400"/>
              <a:t>个样例，正例占</a:t>
            </a:r>
            <a:r>
              <a:rPr lang="en-US" altLang="zh-CN" sz="2400"/>
              <a:t>3</a:t>
            </a:r>
            <a:r>
              <a:rPr lang="zh-CN" altLang="en-US" sz="2400"/>
              <a:t>个，反例占</a:t>
            </a:r>
            <a:r>
              <a:rPr lang="en-US" altLang="zh-CN" sz="2400"/>
              <a:t>3</a:t>
            </a:r>
            <a:r>
              <a:rPr lang="zh-CN" altLang="en-US" sz="2400"/>
              <a:t>个</a:t>
            </a:r>
          </a:p>
          <a:p>
            <a:r>
              <a:rPr lang="en-US" altLang="zh-CN" sz="2400"/>
              <a:t>D2</a:t>
            </a:r>
            <a:r>
              <a:rPr lang="zh-CN" altLang="en-US" sz="2400"/>
              <a:t>包含编号为</a:t>
            </a:r>
            <a:r>
              <a:rPr lang="en-US" altLang="zh-CN" sz="2400"/>
              <a:t>{2</a:t>
            </a:r>
            <a:r>
              <a:rPr lang="zh-CN" altLang="en-US" sz="2400"/>
              <a:t>，</a:t>
            </a:r>
            <a:r>
              <a:rPr lang="en-US" altLang="zh-CN" sz="2400"/>
              <a:t>3</a:t>
            </a:r>
            <a:r>
              <a:rPr lang="zh-CN" altLang="en-US" sz="2400"/>
              <a:t>，</a:t>
            </a:r>
            <a:r>
              <a:rPr lang="en-US" altLang="zh-CN" sz="2400"/>
              <a:t>7</a:t>
            </a:r>
            <a:r>
              <a:rPr lang="zh-CN" altLang="en-US" sz="2400"/>
              <a:t>，</a:t>
            </a:r>
            <a:r>
              <a:rPr lang="en-US" altLang="zh-CN" sz="2400"/>
              <a:t>8</a:t>
            </a:r>
            <a:r>
              <a:rPr lang="zh-CN" altLang="en-US" sz="2400"/>
              <a:t>，</a:t>
            </a:r>
            <a:r>
              <a:rPr lang="en-US" altLang="zh-CN" sz="2400"/>
              <a:t>9</a:t>
            </a:r>
            <a:r>
              <a:rPr lang="zh-CN" altLang="en-US" sz="2400"/>
              <a:t>，</a:t>
            </a:r>
            <a:r>
              <a:rPr lang="en-US" altLang="zh-CN" sz="2400"/>
              <a:t>15}</a:t>
            </a:r>
            <a:r>
              <a:rPr lang="zh-CN" altLang="en-US" sz="2400"/>
              <a:t>的</a:t>
            </a:r>
            <a:r>
              <a:rPr lang="en-US" altLang="zh-CN" sz="2400"/>
              <a:t>6</a:t>
            </a:r>
            <a:r>
              <a:rPr lang="zh-CN" altLang="en-US" sz="2400"/>
              <a:t>个样例，正例占</a:t>
            </a:r>
            <a:r>
              <a:rPr lang="en-US" altLang="zh-CN" sz="2400"/>
              <a:t>3</a:t>
            </a:r>
            <a:r>
              <a:rPr lang="zh-CN" altLang="en-US" sz="2400"/>
              <a:t>个，反例占</a:t>
            </a:r>
            <a:r>
              <a:rPr lang="en-US" altLang="zh-CN" sz="2400"/>
              <a:t>2</a:t>
            </a:r>
            <a:r>
              <a:rPr lang="zh-CN" altLang="en-US" sz="2400"/>
              <a:t>个</a:t>
            </a:r>
          </a:p>
          <a:p>
            <a:r>
              <a:rPr lang="en-US" altLang="zh-CN" sz="2400"/>
              <a:t>D3</a:t>
            </a:r>
            <a:r>
              <a:rPr lang="zh-CN" altLang="en-US" sz="2400"/>
              <a:t>包含编号为</a:t>
            </a:r>
            <a:r>
              <a:rPr lang="en-US" altLang="zh-CN" sz="2400"/>
              <a:t>{5</a:t>
            </a:r>
            <a:r>
              <a:rPr lang="zh-CN" altLang="en-US" sz="2400"/>
              <a:t>，</a:t>
            </a:r>
            <a:r>
              <a:rPr lang="en-US" altLang="zh-CN" sz="2400"/>
              <a:t>11</a:t>
            </a:r>
            <a:r>
              <a:rPr lang="zh-CN" altLang="en-US" sz="2400"/>
              <a:t>，</a:t>
            </a:r>
            <a:r>
              <a:rPr lang="en-US" altLang="zh-CN" sz="2400"/>
              <a:t>12</a:t>
            </a:r>
            <a:r>
              <a:rPr lang="zh-CN" altLang="en-US" sz="2400"/>
              <a:t>，</a:t>
            </a:r>
            <a:r>
              <a:rPr lang="en-US" altLang="zh-CN" sz="2400"/>
              <a:t>14</a:t>
            </a:r>
            <a:r>
              <a:rPr lang="zh-CN" altLang="en-US" sz="2400"/>
              <a:t>，</a:t>
            </a:r>
            <a:r>
              <a:rPr lang="en-US" altLang="zh-CN" sz="2400"/>
              <a:t>16}</a:t>
            </a:r>
            <a:r>
              <a:rPr lang="zh-CN" altLang="en-US" sz="2400"/>
              <a:t>的</a:t>
            </a:r>
            <a:r>
              <a:rPr lang="en-US" altLang="zh-CN" sz="2400"/>
              <a:t>5</a:t>
            </a:r>
            <a:r>
              <a:rPr lang="zh-CN" altLang="en-US" sz="2400"/>
              <a:t>个样例，正例占</a:t>
            </a:r>
            <a:r>
              <a:rPr lang="en-US" altLang="zh-CN" sz="2400"/>
              <a:t>1</a:t>
            </a:r>
            <a:r>
              <a:rPr lang="zh-CN" altLang="en-US" sz="2400"/>
              <a:t>个，反例占</a:t>
            </a:r>
            <a:r>
              <a:rPr lang="en-US" altLang="zh-CN" sz="2400"/>
              <a:t>4</a:t>
            </a:r>
            <a:r>
              <a:rPr lang="zh-CN" altLang="en-US" sz="2400"/>
              <a:t>个</a:t>
            </a:r>
          </a:p>
        </p:txBody>
      </p:sp>
      <p:graphicFrame>
        <p:nvGraphicFramePr>
          <p:cNvPr id="6" name="对象 5">
            <a:hlinkClick r:id="" action="ppaction://ole?verb=0"/>
          </p:cNvPr>
          <p:cNvGraphicFramePr>
            <a:graphicFrameLocks noChangeAspect="1"/>
          </p:cNvGraphicFramePr>
          <p:nvPr/>
        </p:nvGraphicFramePr>
        <p:xfrm>
          <a:off x="6513830" y="4471670"/>
          <a:ext cx="4447540" cy="2201545"/>
        </p:xfrm>
        <a:graphic>
          <a:graphicData uri="http://schemas.openxmlformats.org/presentationml/2006/ole">
            <mc:AlternateContent xmlns:mc="http://schemas.openxmlformats.org/markup-compatibility/2006">
              <mc:Choice xmlns:v="urn:schemas-microsoft-com:vml" Requires="v">
                <p:oleObj spid="_x0000_s6188" r:id="rId4" imgW="2463165" imgH="1219200" progId="Equation.KSEE3">
                  <p:embed/>
                </p:oleObj>
              </mc:Choice>
              <mc:Fallback>
                <p:oleObj r:id="rId4" imgW="2463165" imgH="1219200" progId="Equation.KSEE3">
                  <p:embed/>
                  <p:pic>
                    <p:nvPicPr>
                      <p:cNvPr id="6" name="对象 5">
                        <a:hlinkClick r:id="" action="ppaction://ole?verb=0"/>
                      </p:cNvPr>
                      <p:cNvPicPr/>
                      <p:nvPr/>
                    </p:nvPicPr>
                    <p:blipFill>
                      <a:blip r:embed="rId5"/>
                      <a:stretch>
                        <a:fillRect/>
                      </a:stretch>
                    </p:blipFill>
                    <p:spPr>
                      <a:xfrm>
                        <a:off x="6513830" y="4471670"/>
                        <a:ext cx="4447540" cy="2201545"/>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189" r:id="rId6" imgW="914400" imgH="215900" progId="Equation.KSEE3">
                  <p:embed/>
                </p:oleObj>
              </mc:Choice>
              <mc:Fallback>
                <p:oleObj r:id="rId6" imgW="914400" imgH="215900" progId="Equation.KSEE3">
                  <p:embed/>
                  <p:pic>
                    <p:nvPicPr>
                      <p:cNvPr id="16" name="对象 15">
                        <a:hlinkClick r:id="" action="ppaction://ole?verb=0"/>
                      </p:cNvPr>
                      <p:cNvPicPr/>
                      <p:nvPr/>
                    </p:nvPicPr>
                    <p:blipFill>
                      <a:blip r:embed="rId7"/>
                      <a:stretch>
                        <a:fillRect/>
                      </a:stretch>
                    </p:blipFill>
                    <p:spPr>
                      <a:xfrm>
                        <a:off x="5638800" y="3321050"/>
                        <a:ext cx="914400" cy="215900"/>
                      </a:xfrm>
                      <a:prstGeom prst="rect">
                        <a:avLst/>
                      </a:prstGeom>
                    </p:spPr>
                  </p:pic>
                </p:oleObj>
              </mc:Fallback>
            </mc:AlternateContent>
          </a:graphicData>
        </a:graphic>
      </p:graphicFrame>
      <p:sp>
        <p:nvSpPr>
          <p:cNvPr id="18" name="文本框 17"/>
          <p:cNvSpPr txBox="1"/>
          <p:nvPr/>
        </p:nvSpPr>
        <p:spPr>
          <a:xfrm>
            <a:off x="252730" y="3959860"/>
            <a:ext cx="9885680" cy="460375"/>
          </a:xfrm>
          <a:prstGeom prst="rect">
            <a:avLst/>
          </a:prstGeom>
          <a:noFill/>
        </p:spPr>
        <p:txBody>
          <a:bodyPr wrap="square" rtlCol="0">
            <a:spAutoFit/>
          </a:bodyPr>
          <a:lstStyle/>
          <a:p>
            <a:r>
              <a:rPr lang="zh-CN" altLang="en-US" sz="2400"/>
              <a:t>用</a:t>
            </a:r>
            <a:r>
              <a:rPr lang="en-US" altLang="zh-CN" sz="2400"/>
              <a:t>“</a:t>
            </a:r>
            <a:r>
              <a:rPr lang="zh-CN" altLang="en-US" sz="2400"/>
              <a:t>色泽</a:t>
            </a:r>
            <a:r>
              <a:rPr lang="en-US" altLang="zh-CN" sz="2400"/>
              <a:t>”</a:t>
            </a:r>
            <a:r>
              <a:rPr lang="zh-CN" altLang="en-US" sz="2400"/>
              <a:t>划分之后所获得的</a:t>
            </a:r>
            <a:r>
              <a:rPr lang="en-US" altLang="zh-CN" sz="2400"/>
              <a:t>3</a:t>
            </a:r>
            <a:r>
              <a:rPr lang="zh-CN" altLang="en-US" sz="2400"/>
              <a:t>个分支节点的信息熵为：</a:t>
            </a:r>
          </a:p>
        </p:txBody>
      </p:sp>
      <p:graphicFrame>
        <p:nvGraphicFramePr>
          <p:cNvPr id="19" name="对象 18">
            <a:hlinkClick r:id="" action="ppaction://ole?verb=0"/>
          </p:cNvPr>
          <p:cNvGraphicFramePr>
            <a:graphicFrameLocks noChangeAspect="1"/>
          </p:cNvGraphicFramePr>
          <p:nvPr/>
        </p:nvGraphicFramePr>
        <p:xfrm>
          <a:off x="427990" y="5295266"/>
          <a:ext cx="4878070" cy="554355"/>
        </p:xfrm>
        <a:graphic>
          <a:graphicData uri="http://schemas.openxmlformats.org/presentationml/2006/ole">
            <mc:AlternateContent xmlns:mc="http://schemas.openxmlformats.org/markup-compatibility/2006">
              <mc:Choice xmlns:v="urn:schemas-microsoft-com:vml" Requires="v">
                <p:oleObj spid="_x0000_s6190" r:id="rId8" imgW="2362200" imgH="266700" progId="Equation.KSEE3">
                  <p:embed/>
                </p:oleObj>
              </mc:Choice>
              <mc:Fallback>
                <p:oleObj r:id="rId8" imgW="2362200" imgH="266700" progId="Equation.KSEE3">
                  <p:embed/>
                  <p:pic>
                    <p:nvPicPr>
                      <p:cNvPr id="19" name="对象 18">
                        <a:hlinkClick r:id="" action="ppaction://ole?verb=0"/>
                      </p:cNvPr>
                      <p:cNvPicPr/>
                      <p:nvPr/>
                    </p:nvPicPr>
                    <p:blipFill>
                      <a:blip r:embed="rId9"/>
                      <a:stretch>
                        <a:fillRect/>
                      </a:stretch>
                    </p:blipFill>
                    <p:spPr>
                      <a:xfrm>
                        <a:off x="427990" y="5295266"/>
                        <a:ext cx="4878070" cy="55435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0" name="左大括号 9">
            <a:extLst>
              <a:ext uri="{FF2B5EF4-FFF2-40B4-BE49-F238E27FC236}">
                <a16:creationId xmlns:a16="http://schemas.microsoft.com/office/drawing/2014/main" id="{EE6B0A8A-F8FE-4146-B600-4AA157189D28}"/>
              </a:ext>
            </a:extLst>
          </p:cNvPr>
          <p:cNvSpPr/>
          <p:nvPr/>
        </p:nvSpPr>
        <p:spPr>
          <a:xfrm rot="16200000">
            <a:off x="997975" y="4154168"/>
            <a:ext cx="213952" cy="185078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3">
            <a:extLst>
              <a:ext uri="{FF2B5EF4-FFF2-40B4-BE49-F238E27FC236}">
                <a16:creationId xmlns:a16="http://schemas.microsoft.com/office/drawing/2014/main" id="{51200A97-071E-41BC-8327-5FD3C707D5A2}"/>
              </a:ext>
            </a:extLst>
          </p:cNvPr>
          <p:cNvSpPr txBox="1"/>
          <p:nvPr/>
        </p:nvSpPr>
        <p:spPr>
          <a:xfrm>
            <a:off x="123825" y="5302301"/>
            <a:ext cx="2031325" cy="369332"/>
          </a:xfrm>
          <a:prstGeom prst="rect">
            <a:avLst/>
          </a:prstGeom>
          <a:noFill/>
        </p:spPr>
        <p:txBody>
          <a:bodyPr wrap="none" rtlCol="0">
            <a:spAutoFit/>
          </a:bodyPr>
          <a:lstStyle/>
          <a:p>
            <a:r>
              <a:rPr lang="zh-CN" altLang="en-US" dirty="0"/>
              <a:t>数据集收集与处理</a:t>
            </a:r>
          </a:p>
        </p:txBody>
      </p:sp>
      <p:sp>
        <p:nvSpPr>
          <p:cNvPr id="12" name="左大括号 11">
            <a:extLst>
              <a:ext uri="{FF2B5EF4-FFF2-40B4-BE49-F238E27FC236}">
                <a16:creationId xmlns:a16="http://schemas.microsoft.com/office/drawing/2014/main" id="{BC32A347-AA33-410B-9776-5075D8F9B5C4}"/>
              </a:ext>
            </a:extLst>
          </p:cNvPr>
          <p:cNvSpPr/>
          <p:nvPr/>
        </p:nvSpPr>
        <p:spPr>
          <a:xfrm rot="16200000">
            <a:off x="3690392" y="3649574"/>
            <a:ext cx="211016" cy="286290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3">
            <a:extLst>
              <a:ext uri="{FF2B5EF4-FFF2-40B4-BE49-F238E27FC236}">
                <a16:creationId xmlns:a16="http://schemas.microsoft.com/office/drawing/2014/main" id="{4D30FF38-90DB-446A-96C2-37D8576D9621}"/>
              </a:ext>
            </a:extLst>
          </p:cNvPr>
          <p:cNvSpPr txBox="1"/>
          <p:nvPr/>
        </p:nvSpPr>
        <p:spPr>
          <a:xfrm>
            <a:off x="3242305" y="5296445"/>
            <a:ext cx="1107996" cy="369332"/>
          </a:xfrm>
          <a:prstGeom prst="rect">
            <a:avLst/>
          </a:prstGeom>
          <a:noFill/>
        </p:spPr>
        <p:txBody>
          <a:bodyPr wrap="none" rtlCol="0">
            <a:spAutoFit/>
          </a:bodyPr>
          <a:lstStyle/>
          <a:p>
            <a:r>
              <a:rPr lang="zh-CN" altLang="en-US" dirty="0"/>
              <a:t>特征提取</a:t>
            </a:r>
          </a:p>
        </p:txBody>
      </p:sp>
      <p:sp>
        <p:nvSpPr>
          <p:cNvPr id="14" name="左大括号 13">
            <a:extLst>
              <a:ext uri="{FF2B5EF4-FFF2-40B4-BE49-F238E27FC236}">
                <a16:creationId xmlns:a16="http://schemas.microsoft.com/office/drawing/2014/main" id="{07D65325-041D-40C8-85AD-2A055FAFECCF}"/>
              </a:ext>
            </a:extLst>
          </p:cNvPr>
          <p:cNvSpPr/>
          <p:nvPr/>
        </p:nvSpPr>
        <p:spPr>
          <a:xfrm rot="16200000">
            <a:off x="6682882" y="3977541"/>
            <a:ext cx="211016" cy="2212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5">
            <a:extLst>
              <a:ext uri="{FF2B5EF4-FFF2-40B4-BE49-F238E27FC236}">
                <a16:creationId xmlns:a16="http://schemas.microsoft.com/office/drawing/2014/main" id="{9C497EC8-AC3E-465A-A17D-549682166023}"/>
              </a:ext>
            </a:extLst>
          </p:cNvPr>
          <p:cNvSpPr txBox="1"/>
          <p:nvPr/>
        </p:nvSpPr>
        <p:spPr>
          <a:xfrm>
            <a:off x="6238737" y="5299381"/>
            <a:ext cx="1107996" cy="369332"/>
          </a:xfrm>
          <a:prstGeom prst="rect">
            <a:avLst/>
          </a:prstGeom>
          <a:noFill/>
        </p:spPr>
        <p:txBody>
          <a:bodyPr wrap="none" rtlCol="0">
            <a:spAutoFit/>
          </a:bodyPr>
          <a:lstStyle/>
          <a:p>
            <a:r>
              <a:rPr lang="zh-CN" altLang="en-US" dirty="0"/>
              <a:t>特征选择</a:t>
            </a:r>
          </a:p>
        </p:txBody>
      </p:sp>
      <p:sp>
        <p:nvSpPr>
          <p:cNvPr id="16" name="左大括号 15">
            <a:extLst>
              <a:ext uri="{FF2B5EF4-FFF2-40B4-BE49-F238E27FC236}">
                <a16:creationId xmlns:a16="http://schemas.microsoft.com/office/drawing/2014/main" id="{E1BB6616-34CC-465B-BC0C-B1620BBC1936}"/>
              </a:ext>
            </a:extLst>
          </p:cNvPr>
          <p:cNvSpPr/>
          <p:nvPr/>
        </p:nvSpPr>
        <p:spPr>
          <a:xfrm rot="16200000">
            <a:off x="10032812" y="3142329"/>
            <a:ext cx="216872" cy="387740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9">
            <a:extLst>
              <a:ext uri="{FF2B5EF4-FFF2-40B4-BE49-F238E27FC236}">
                <a16:creationId xmlns:a16="http://schemas.microsoft.com/office/drawing/2014/main" id="{7C189DC5-FAAA-4BB9-A8CE-0C659E0D2816}"/>
              </a:ext>
            </a:extLst>
          </p:cNvPr>
          <p:cNvSpPr txBox="1"/>
          <p:nvPr/>
        </p:nvSpPr>
        <p:spPr>
          <a:xfrm>
            <a:off x="9019945" y="5293525"/>
            <a:ext cx="2262158" cy="369332"/>
          </a:xfrm>
          <a:prstGeom prst="rect">
            <a:avLst/>
          </a:prstGeom>
          <a:noFill/>
        </p:spPr>
        <p:txBody>
          <a:bodyPr wrap="none" rtlCol="0">
            <a:spAutoFit/>
          </a:bodyPr>
          <a:lstStyle/>
          <a:p>
            <a:r>
              <a:rPr lang="zh-CN" altLang="en-US" dirty="0"/>
              <a:t>模型训练和性能评估</a:t>
            </a:r>
          </a:p>
        </p:txBody>
      </p:sp>
      <p:pic>
        <p:nvPicPr>
          <p:cNvPr id="18" name="图片 17">
            <a:extLst>
              <a:ext uri="{FF2B5EF4-FFF2-40B4-BE49-F238E27FC236}">
                <a16:creationId xmlns:a16="http://schemas.microsoft.com/office/drawing/2014/main" id="{1888CD91-FC5B-4507-A147-2030623F7C3C}"/>
              </a:ext>
            </a:extLst>
          </p:cNvPr>
          <p:cNvPicPr>
            <a:picLocks noChangeAspect="1"/>
          </p:cNvPicPr>
          <p:nvPr/>
        </p:nvPicPr>
        <p:blipFill>
          <a:blip r:embed="rId2"/>
          <a:stretch>
            <a:fillRect/>
          </a:stretch>
        </p:blipFill>
        <p:spPr>
          <a:xfrm>
            <a:off x="0" y="1351951"/>
            <a:ext cx="12192000" cy="3450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特征选择</a:t>
            </a:r>
            <a:r>
              <a:rPr lang="en-US" altLang="zh-CN" sz="3600" b="1" dirty="0">
                <a:solidFill>
                  <a:schemeClr val="bg1"/>
                </a:solidFill>
              </a:rPr>
              <a:t>--</a:t>
            </a:r>
            <a:r>
              <a:rPr lang="zh-CN" altLang="en-US" sz="3600" b="1" dirty="0">
                <a:solidFill>
                  <a:schemeClr val="bg1"/>
                </a:solidFill>
              </a:rPr>
              <a:t>信息增益率</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graphicFrame>
        <p:nvGraphicFramePr>
          <p:cNvPr id="16" name="对象 1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7212" r:id="rId4" imgW="914400" imgH="215900" progId="Equation.KSEE3">
                  <p:embed/>
                </p:oleObj>
              </mc:Choice>
              <mc:Fallback>
                <p:oleObj r:id="rId4" imgW="914400" imgH="215900" progId="Equation.KSEE3">
                  <p:embed/>
                  <p:pic>
                    <p:nvPicPr>
                      <p:cNvPr id="16" name="对象 15">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
        <p:nvSpPr>
          <p:cNvPr id="8" name="文本框 7"/>
          <p:cNvSpPr txBox="1"/>
          <p:nvPr/>
        </p:nvSpPr>
        <p:spPr>
          <a:xfrm>
            <a:off x="805815" y="3448685"/>
            <a:ext cx="8594090" cy="460375"/>
          </a:xfrm>
          <a:prstGeom prst="rect">
            <a:avLst/>
          </a:prstGeom>
          <a:noFill/>
        </p:spPr>
        <p:txBody>
          <a:bodyPr wrap="square" rtlCol="0">
            <a:spAutoFit/>
          </a:bodyPr>
          <a:lstStyle/>
          <a:p>
            <a:r>
              <a:rPr lang="zh-CN" altLang="en-US" sz="2400"/>
              <a:t>根据公式</a:t>
            </a:r>
            <a:r>
              <a:rPr lang="en-US" altLang="zh-CN" sz="2400"/>
              <a:t>1.3</a:t>
            </a:r>
            <a:r>
              <a:rPr lang="zh-CN" altLang="en-US" sz="2400"/>
              <a:t>得数据集</a:t>
            </a:r>
            <a:r>
              <a:rPr lang="en-US" altLang="zh-CN" sz="2400"/>
              <a:t>D</a:t>
            </a:r>
            <a:r>
              <a:rPr lang="zh-CN" altLang="en-US" sz="2400"/>
              <a:t>以特征为</a:t>
            </a:r>
            <a:r>
              <a:rPr lang="en-US" altLang="zh-CN" sz="2400"/>
              <a:t>“</a:t>
            </a:r>
            <a:r>
              <a:rPr lang="zh-CN" altLang="en-US" sz="2400"/>
              <a:t>色泽</a:t>
            </a:r>
            <a:r>
              <a:rPr lang="en-US" altLang="zh-CN" sz="2400"/>
              <a:t>”</a:t>
            </a:r>
            <a:r>
              <a:rPr lang="zh-CN" altLang="en-US" sz="2400"/>
              <a:t>的信息增益率</a:t>
            </a:r>
            <a:r>
              <a:rPr lang="en-US" altLang="zh-CN"/>
              <a:t>:</a:t>
            </a:r>
          </a:p>
        </p:txBody>
      </p:sp>
      <p:sp>
        <p:nvSpPr>
          <p:cNvPr id="10" name="文本框 9"/>
          <p:cNvSpPr txBox="1"/>
          <p:nvPr/>
        </p:nvSpPr>
        <p:spPr>
          <a:xfrm>
            <a:off x="677545" y="949960"/>
            <a:ext cx="9425305" cy="460375"/>
          </a:xfrm>
          <a:prstGeom prst="rect">
            <a:avLst/>
          </a:prstGeom>
          <a:noFill/>
        </p:spPr>
        <p:txBody>
          <a:bodyPr wrap="square" rtlCol="0">
            <a:spAutoFit/>
          </a:bodyPr>
          <a:lstStyle/>
          <a:p>
            <a:r>
              <a:rPr lang="zh-CN" altLang="en-US" sz="2400"/>
              <a:t>根据公式</a:t>
            </a:r>
            <a:r>
              <a:rPr lang="en-US" altLang="zh-CN" sz="2400"/>
              <a:t>1.2</a:t>
            </a:r>
            <a:r>
              <a:rPr lang="zh-CN" altLang="en-US" sz="2400"/>
              <a:t>可计算出特征为</a:t>
            </a:r>
            <a:r>
              <a:rPr lang="en-US" altLang="zh-CN" sz="2400"/>
              <a:t>“</a:t>
            </a:r>
            <a:r>
              <a:rPr lang="zh-CN" altLang="en-US" sz="2400"/>
              <a:t>色泽</a:t>
            </a:r>
            <a:r>
              <a:rPr lang="en-US" altLang="zh-CN" sz="2400"/>
              <a:t>”</a:t>
            </a:r>
            <a:r>
              <a:rPr lang="zh-CN" altLang="en-US" sz="2400"/>
              <a:t>的信息增益为</a:t>
            </a:r>
            <a:r>
              <a:rPr lang="zh-CN" altLang="en-US"/>
              <a:t>：</a:t>
            </a:r>
          </a:p>
        </p:txBody>
      </p:sp>
      <p:graphicFrame>
        <p:nvGraphicFramePr>
          <p:cNvPr id="11" name="对象 10">
            <a:hlinkClick r:id="" action="ppaction://ole?verb=0"/>
          </p:cNvPr>
          <p:cNvGraphicFramePr>
            <a:graphicFrameLocks noChangeAspect="1"/>
          </p:cNvGraphicFramePr>
          <p:nvPr/>
        </p:nvGraphicFramePr>
        <p:xfrm>
          <a:off x="2805113" y="1659573"/>
          <a:ext cx="5567045" cy="1661160"/>
        </p:xfrm>
        <a:graphic>
          <a:graphicData uri="http://schemas.openxmlformats.org/presentationml/2006/ole">
            <mc:AlternateContent xmlns:mc="http://schemas.openxmlformats.org/markup-compatibility/2006">
              <mc:Choice xmlns:v="urn:schemas-microsoft-com:vml" Requires="v">
                <p:oleObj spid="_x0000_s7213" r:id="rId6" imgW="3745865" imgH="1117600" progId="Equation.KSEE3">
                  <p:embed/>
                </p:oleObj>
              </mc:Choice>
              <mc:Fallback>
                <p:oleObj r:id="rId6" imgW="3745865" imgH="1117600" progId="Equation.KSEE3">
                  <p:embed/>
                  <p:pic>
                    <p:nvPicPr>
                      <p:cNvPr id="11" name="对象 10">
                        <a:hlinkClick r:id="" action="ppaction://ole?verb=0"/>
                      </p:cNvPr>
                      <p:cNvPicPr/>
                      <p:nvPr/>
                    </p:nvPicPr>
                    <p:blipFill>
                      <a:blip r:embed="rId7"/>
                      <a:stretch>
                        <a:fillRect/>
                      </a:stretch>
                    </p:blipFill>
                    <p:spPr>
                      <a:xfrm>
                        <a:off x="2805113" y="1659573"/>
                        <a:ext cx="5567045" cy="166116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3276918" y="4082733"/>
          <a:ext cx="2717165" cy="1915795"/>
        </p:xfrm>
        <a:graphic>
          <a:graphicData uri="http://schemas.openxmlformats.org/presentationml/2006/ole">
            <mc:AlternateContent xmlns:mc="http://schemas.openxmlformats.org/markup-compatibility/2006">
              <mc:Choice xmlns:v="urn:schemas-microsoft-com:vml" Requires="v">
                <p:oleObj spid="_x0000_s7214" r:id="rId8" imgW="1459865" imgH="1028700" progId="Equation.KSEE3">
                  <p:embed/>
                </p:oleObj>
              </mc:Choice>
              <mc:Fallback>
                <p:oleObj r:id="rId8" imgW="1459865" imgH="1028700" progId="Equation.KSEE3">
                  <p:embed/>
                  <p:pic>
                    <p:nvPicPr>
                      <p:cNvPr id="13" name="对象 12">
                        <a:hlinkClick r:id="" action="ppaction://ole?verb=0"/>
                      </p:cNvPr>
                      <p:cNvPicPr/>
                      <p:nvPr/>
                    </p:nvPicPr>
                    <p:blipFill>
                      <a:blip r:embed="rId9"/>
                      <a:stretch>
                        <a:fillRect/>
                      </a:stretch>
                    </p:blipFill>
                    <p:spPr>
                      <a:xfrm>
                        <a:off x="3276918" y="4082733"/>
                        <a:ext cx="2717165" cy="1915795"/>
                      </a:xfrm>
                      <a:prstGeom prst="rect">
                        <a:avLst/>
                      </a:prstGeom>
                    </p:spPr>
                  </p:pic>
                </p:oleObj>
              </mc:Fallback>
            </mc:AlternateContent>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特征选择</a:t>
            </a:r>
            <a:r>
              <a:rPr lang="en-US" altLang="zh-CN" sz="3600" b="1" dirty="0">
                <a:solidFill>
                  <a:schemeClr val="bg1"/>
                </a:solidFill>
              </a:rPr>
              <a:t>--</a:t>
            </a:r>
            <a:r>
              <a:rPr lang="zh-CN" altLang="en-US" sz="3600" b="1" dirty="0">
                <a:solidFill>
                  <a:schemeClr val="bg1"/>
                </a:solidFill>
              </a:rPr>
              <a:t>信息增益率</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graphicFrame>
        <p:nvGraphicFramePr>
          <p:cNvPr id="16" name="对象 1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8236" r:id="rId4" imgW="914400" imgH="215900" progId="Equation.KSEE3">
                  <p:embed/>
                </p:oleObj>
              </mc:Choice>
              <mc:Fallback>
                <p:oleObj r:id="rId4" imgW="914400" imgH="215900" progId="Equation.KSEE3">
                  <p:embed/>
                  <p:pic>
                    <p:nvPicPr>
                      <p:cNvPr id="16" name="对象 15">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
        <p:nvSpPr>
          <p:cNvPr id="2" name="文本框 1"/>
          <p:cNvSpPr txBox="1"/>
          <p:nvPr/>
        </p:nvSpPr>
        <p:spPr>
          <a:xfrm>
            <a:off x="805815" y="933450"/>
            <a:ext cx="9372600" cy="1568450"/>
          </a:xfrm>
          <a:prstGeom prst="rect">
            <a:avLst/>
          </a:prstGeom>
          <a:noFill/>
        </p:spPr>
        <p:txBody>
          <a:bodyPr wrap="square" rtlCol="0">
            <a:spAutoFit/>
          </a:bodyPr>
          <a:lstStyle/>
          <a:p>
            <a:r>
              <a:rPr lang="zh-CN" altLang="en-US" sz="2400"/>
              <a:t>信息增益越大，条件熵越小，即有了</a:t>
            </a:r>
            <a:r>
              <a:rPr lang="en-US" altLang="zh-CN" sz="2400"/>
              <a:t>a</a:t>
            </a:r>
            <a:r>
              <a:rPr lang="zh-CN" altLang="en-US" sz="2400"/>
              <a:t>特征划分得到的子集的不确定性越小，所以划分得到的纯度越大 。</a:t>
            </a:r>
          </a:p>
          <a:p>
            <a:endParaRPr lang="zh-CN" altLang="en-US" sz="2400"/>
          </a:p>
          <a:p>
            <a:r>
              <a:rPr lang="zh-CN" altLang="en-US" sz="2400"/>
              <a:t>缺点：信息增益对取值数目较多的属性有偏好</a:t>
            </a:r>
            <a:endParaRPr lang="zh-CN" altLang="en-US"/>
          </a:p>
        </p:txBody>
      </p:sp>
      <p:graphicFrame>
        <p:nvGraphicFramePr>
          <p:cNvPr id="18" name="对象 17">
            <a:hlinkClick r:id="" action="ppaction://ole?verb=0"/>
          </p:cNvPr>
          <p:cNvGraphicFramePr>
            <a:graphicFrameLocks noChangeAspect="1"/>
          </p:cNvGraphicFramePr>
          <p:nvPr/>
        </p:nvGraphicFramePr>
        <p:xfrm>
          <a:off x="6169660" y="4069080"/>
          <a:ext cx="2408555" cy="777240"/>
        </p:xfrm>
        <a:graphic>
          <a:graphicData uri="http://schemas.openxmlformats.org/presentationml/2006/ole">
            <mc:AlternateContent xmlns:mc="http://schemas.openxmlformats.org/markup-compatibility/2006">
              <mc:Choice xmlns:v="urn:schemas-microsoft-com:vml" Requires="v">
                <p:oleObj spid="_x0000_s8237" r:id="rId6" imgW="1574800" imgH="508000" progId="Equation.KSEE3">
                  <p:embed/>
                </p:oleObj>
              </mc:Choice>
              <mc:Fallback>
                <p:oleObj r:id="rId6" imgW="1574800" imgH="508000" progId="Equation.KSEE3">
                  <p:embed/>
                  <p:pic>
                    <p:nvPicPr>
                      <p:cNvPr id="18" name="对象 17">
                        <a:hlinkClick r:id="" action="ppaction://ole?verb=0"/>
                      </p:cNvPr>
                      <p:cNvPicPr/>
                      <p:nvPr/>
                    </p:nvPicPr>
                    <p:blipFill>
                      <a:blip r:embed="rId7"/>
                      <a:stretch>
                        <a:fillRect/>
                      </a:stretch>
                    </p:blipFill>
                    <p:spPr>
                      <a:xfrm>
                        <a:off x="6169660" y="4069080"/>
                        <a:ext cx="2408555" cy="777240"/>
                      </a:xfrm>
                      <a:prstGeom prst="rect">
                        <a:avLst/>
                      </a:prstGeom>
                    </p:spPr>
                  </p:pic>
                </p:oleObj>
              </mc:Fallback>
            </mc:AlternateContent>
          </a:graphicData>
        </a:graphic>
      </p:graphicFrame>
      <p:sp>
        <p:nvSpPr>
          <p:cNvPr id="4" name="文本框 3"/>
          <p:cNvSpPr txBox="1"/>
          <p:nvPr/>
        </p:nvSpPr>
        <p:spPr>
          <a:xfrm>
            <a:off x="840740" y="4849495"/>
            <a:ext cx="9161145" cy="1568450"/>
          </a:xfrm>
          <a:prstGeom prst="rect">
            <a:avLst/>
          </a:prstGeom>
          <a:noFill/>
        </p:spPr>
        <p:txBody>
          <a:bodyPr wrap="square" rtlCol="0">
            <a:spAutoFit/>
          </a:bodyPr>
          <a:lstStyle/>
          <a:p>
            <a:r>
              <a:rPr lang="zh-CN" altLang="en-US" sz="2400">
                <a:sym typeface="+mn-ea"/>
              </a:rPr>
              <a:t>缺点：信息增益率对取值数目较少的属性有偏好</a:t>
            </a:r>
          </a:p>
          <a:p>
            <a:endParaRPr lang="zh-CN" altLang="en-US" sz="2400"/>
          </a:p>
          <a:p>
            <a:r>
              <a:rPr lang="zh-CN" altLang="en-US" sz="2400">
                <a:sym typeface="+mn-ea"/>
              </a:rPr>
              <a:t>信息增益率是先从候选划分属性中找出信息增益高于平均水平的属性，再从中选择增益率最高的。</a:t>
            </a:r>
            <a:endParaRPr lang="zh-CN" altLang="en-US" sz="2400"/>
          </a:p>
        </p:txBody>
      </p:sp>
      <p:graphicFrame>
        <p:nvGraphicFramePr>
          <p:cNvPr id="5" name="对象 4">
            <a:hlinkClick r:id="" action="ppaction://ole?verb=0"/>
          </p:cNvPr>
          <p:cNvGraphicFramePr>
            <a:graphicFrameLocks noChangeAspect="1"/>
          </p:cNvGraphicFramePr>
          <p:nvPr/>
        </p:nvGraphicFramePr>
        <p:xfrm>
          <a:off x="2011998" y="4068763"/>
          <a:ext cx="2717165" cy="780415"/>
        </p:xfrm>
        <a:graphic>
          <a:graphicData uri="http://schemas.openxmlformats.org/presentationml/2006/ole">
            <mc:AlternateContent xmlns:mc="http://schemas.openxmlformats.org/markup-compatibility/2006">
              <mc:Choice xmlns:v="urn:schemas-microsoft-com:vml" Requires="v">
                <p:oleObj spid="_x0000_s8238" r:id="rId8" imgW="1459865" imgH="419100" progId="Equation.KSEE3">
                  <p:embed/>
                </p:oleObj>
              </mc:Choice>
              <mc:Fallback>
                <p:oleObj r:id="rId8" imgW="1459865" imgH="419100" progId="Equation.KSEE3">
                  <p:embed/>
                  <p:pic>
                    <p:nvPicPr>
                      <p:cNvPr id="5" name="对象 4">
                        <a:hlinkClick r:id="" action="ppaction://ole?verb=0"/>
                      </p:cNvPr>
                      <p:cNvPicPr/>
                      <p:nvPr/>
                    </p:nvPicPr>
                    <p:blipFill>
                      <a:blip r:embed="rId9"/>
                      <a:stretch>
                        <a:fillRect/>
                      </a:stretch>
                    </p:blipFill>
                    <p:spPr>
                      <a:xfrm>
                        <a:off x="2011998" y="4068763"/>
                        <a:ext cx="2717165" cy="780415"/>
                      </a:xfrm>
                      <a:prstGeom prst="rect">
                        <a:avLst/>
                      </a:prstGeom>
                    </p:spPr>
                  </p:pic>
                </p:oleObj>
              </mc:Fallback>
            </mc:AlternateContent>
          </a:graphicData>
        </a:graphic>
      </p:graphicFrame>
      <p:sp>
        <p:nvSpPr>
          <p:cNvPr id="7" name="文本框 6"/>
          <p:cNvSpPr txBox="1"/>
          <p:nvPr/>
        </p:nvSpPr>
        <p:spPr>
          <a:xfrm>
            <a:off x="840740" y="3244850"/>
            <a:ext cx="8012430" cy="460375"/>
          </a:xfrm>
          <a:prstGeom prst="rect">
            <a:avLst/>
          </a:prstGeom>
          <a:noFill/>
        </p:spPr>
        <p:txBody>
          <a:bodyPr wrap="square" rtlCol="0">
            <a:spAutoFit/>
          </a:bodyPr>
          <a:lstStyle/>
          <a:p>
            <a:r>
              <a:rPr lang="zh-CN" altLang="en-US" sz="2400"/>
              <a:t>信息增益率定义：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down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06900" y="2481952"/>
            <a:ext cx="7785100" cy="213195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22645" y="2643561"/>
            <a:ext cx="5708293" cy="820674"/>
          </a:xfrm>
          <a:prstGeom prst="rect">
            <a:avLst/>
          </a:prstGeom>
          <a:noFill/>
        </p:spPr>
        <p:txBody>
          <a:bodyPr wrap="square" rtlCol="0">
            <a:spAutoFit/>
          </a:bodyPr>
          <a:lstStyle/>
          <a:p>
            <a:pPr>
              <a:lnSpc>
                <a:spcPct val="150000"/>
              </a:lnSpc>
            </a:pPr>
            <a:r>
              <a:rPr lang="en-US" altLang="zh-CN" sz="3600" b="1" dirty="0">
                <a:solidFill>
                  <a:schemeClr val="bg1"/>
                </a:solidFill>
              </a:rPr>
              <a:t>ML</a:t>
            </a:r>
            <a:r>
              <a:rPr lang="zh-CN" altLang="en-US" sz="3600" b="1" dirty="0">
                <a:solidFill>
                  <a:schemeClr val="bg1"/>
                </a:solidFill>
              </a:rPr>
              <a:t>模型选择</a:t>
            </a:r>
          </a:p>
        </p:txBody>
      </p:sp>
      <p:sp>
        <p:nvSpPr>
          <p:cNvPr id="3" name="文本框 2"/>
          <p:cNvSpPr txBox="1"/>
          <p:nvPr/>
        </p:nvSpPr>
        <p:spPr>
          <a:xfrm>
            <a:off x="5822645" y="3571259"/>
            <a:ext cx="5708293" cy="580415"/>
          </a:xfrm>
          <a:prstGeom prst="rect">
            <a:avLst/>
          </a:prstGeom>
          <a:noFill/>
        </p:spPr>
        <p:txBody>
          <a:bodyPr wrap="square" rtlCol="0">
            <a:spAutoFit/>
          </a:bodyPr>
          <a:lstStyle/>
          <a:p>
            <a:pPr>
              <a:lnSpc>
                <a:spcPct val="150000"/>
              </a:lnSpc>
            </a:pPr>
            <a:r>
              <a:rPr lang="zh-CN" altLang="en-US" sz="2400" b="1" dirty="0">
                <a:solidFill>
                  <a:schemeClr val="bg1"/>
                </a:solidFill>
              </a:rPr>
              <a:t>第二部分</a:t>
            </a:r>
          </a:p>
        </p:txBody>
      </p:sp>
      <p:grpSp>
        <p:nvGrpSpPr>
          <p:cNvPr id="4" name="组合 3"/>
          <p:cNvGrpSpPr/>
          <p:nvPr/>
        </p:nvGrpSpPr>
        <p:grpSpPr>
          <a:xfrm>
            <a:off x="3373490" y="2481952"/>
            <a:ext cx="2131960" cy="2131960"/>
            <a:chOff x="1131485" y="2234042"/>
            <a:chExt cx="1607262" cy="1607262"/>
          </a:xfrm>
        </p:grpSpPr>
        <p:sp>
          <p:nvSpPr>
            <p:cNvPr id="5" name="椭圆 4"/>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Tree>
    <p:extLst>
      <p:ext uri="{BB962C8B-B14F-4D97-AF65-F5344CB8AC3E}">
        <p14:creationId xmlns:p14="http://schemas.microsoft.com/office/powerpoint/2010/main" val="2763489759"/>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1865" y="-54064"/>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模型训练</a:t>
            </a:r>
            <a:r>
              <a:rPr lang="en-US" altLang="zh-CN" sz="3600" b="1" dirty="0">
                <a:solidFill>
                  <a:schemeClr val="bg1"/>
                </a:solidFill>
              </a:rPr>
              <a:t>--</a:t>
            </a:r>
            <a:r>
              <a:rPr lang="zh-CN" altLang="en-US" sz="3600" b="1" dirty="0">
                <a:solidFill>
                  <a:schemeClr val="bg1"/>
                </a:solidFill>
              </a:rPr>
              <a:t>决策树</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4" name="文本框 3"/>
          <p:cNvSpPr txBox="1"/>
          <p:nvPr/>
        </p:nvSpPr>
        <p:spPr>
          <a:xfrm>
            <a:off x="918845" y="1845945"/>
            <a:ext cx="9929495" cy="829945"/>
          </a:xfrm>
          <a:prstGeom prst="rect">
            <a:avLst/>
          </a:prstGeom>
          <a:noFill/>
        </p:spPr>
        <p:txBody>
          <a:bodyPr wrap="square" rtlCol="0">
            <a:spAutoFit/>
          </a:bodyPr>
          <a:lstStyle/>
          <a:p>
            <a:r>
              <a:rPr lang="en-US" altLang="zh-CN" sz="2400"/>
              <a:t>     </a:t>
            </a:r>
            <a:r>
              <a:rPr lang="zh-CN" altLang="en-US" sz="2400"/>
              <a:t>分类决策树的思想是在一个数据集中找到一个最优特征，然后从这个特征的选值中分为不同的数据集，然后在子数据集中递归进行。</a:t>
            </a:r>
          </a:p>
        </p:txBody>
      </p:sp>
      <p:sp>
        <p:nvSpPr>
          <p:cNvPr id="7" name="文本框 6"/>
          <p:cNvSpPr txBox="1"/>
          <p:nvPr/>
        </p:nvSpPr>
        <p:spPr>
          <a:xfrm>
            <a:off x="869950" y="2823210"/>
            <a:ext cx="9652635" cy="829945"/>
          </a:xfrm>
          <a:prstGeom prst="rect">
            <a:avLst/>
          </a:prstGeom>
          <a:noFill/>
        </p:spPr>
        <p:txBody>
          <a:bodyPr wrap="square" rtlCol="0">
            <a:spAutoFit/>
          </a:bodyPr>
          <a:lstStyle/>
          <a:p>
            <a:r>
              <a:rPr lang="en-US" altLang="zh-CN" sz="2400"/>
              <a:t>    </a:t>
            </a:r>
            <a:r>
              <a:rPr lang="zh-CN" altLang="en-US" sz="2400"/>
              <a:t>最优特征是根据我们算出来的信息增益（</a:t>
            </a:r>
            <a:r>
              <a:rPr lang="en-US" altLang="zh-CN" sz="2400"/>
              <a:t>ID3</a:t>
            </a:r>
            <a:r>
              <a:rPr lang="zh-CN" altLang="en-US" sz="2400"/>
              <a:t>）或信息增益率</a:t>
            </a:r>
            <a:r>
              <a:rPr lang="en-US" altLang="zh-CN" sz="2400"/>
              <a:t>(C4.5)</a:t>
            </a:r>
            <a:r>
              <a:rPr lang="zh-CN" altLang="en-US" sz="2400"/>
              <a:t>来寻找，这个值越大，代表信息越多，数据集不确定性降低最多的特征。</a:t>
            </a:r>
          </a:p>
        </p:txBody>
      </p:sp>
      <p:pic>
        <p:nvPicPr>
          <p:cNvPr id="8" name="图片 7" descr="关于色泽的根节点划分"/>
          <p:cNvPicPr>
            <a:picLocks noChangeAspect="1"/>
          </p:cNvPicPr>
          <p:nvPr/>
        </p:nvPicPr>
        <p:blipFill>
          <a:blip r:embed="rId3"/>
          <a:stretch>
            <a:fillRect/>
          </a:stretch>
        </p:blipFill>
        <p:spPr>
          <a:xfrm>
            <a:off x="1263650" y="3436620"/>
            <a:ext cx="8864600" cy="3289300"/>
          </a:xfrm>
          <a:prstGeom prst="rect">
            <a:avLst/>
          </a:prstGeom>
        </p:spPr>
      </p:pic>
      <p:sp>
        <p:nvSpPr>
          <p:cNvPr id="9" name="文本框 8"/>
          <p:cNvSpPr txBox="1"/>
          <p:nvPr/>
        </p:nvSpPr>
        <p:spPr>
          <a:xfrm>
            <a:off x="918845" y="868045"/>
            <a:ext cx="9603740" cy="829945"/>
          </a:xfrm>
          <a:prstGeom prst="rect">
            <a:avLst/>
          </a:prstGeom>
          <a:noFill/>
        </p:spPr>
        <p:txBody>
          <a:bodyPr wrap="square" rtlCol="0">
            <a:spAutoFit/>
          </a:bodyPr>
          <a:lstStyle/>
          <a:p>
            <a:r>
              <a:rPr lang="en-US" altLang="zh-CN" sz="2400"/>
              <a:t>     </a:t>
            </a:r>
            <a:r>
              <a:rPr lang="zh-CN" altLang="en-US" sz="2400"/>
              <a:t>一颗决策树包含一个根节点，若干内部节点和若干根节点，叶节点对应于决策结果，其他每个节点则对应于一个属性测试。</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模型训练</a:t>
            </a:r>
            <a:r>
              <a:rPr lang="en-US" altLang="zh-CN" sz="3600" b="1" dirty="0">
                <a:solidFill>
                  <a:schemeClr val="bg1"/>
                </a:solidFill>
              </a:rPr>
              <a:t>--</a:t>
            </a:r>
            <a:r>
              <a:rPr lang="zh-CN" altLang="en-US" sz="3600" b="1" dirty="0">
                <a:solidFill>
                  <a:schemeClr val="bg1"/>
                </a:solidFill>
              </a:rPr>
              <a:t>随机森林</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2" name="文本框 1"/>
          <p:cNvSpPr txBox="1"/>
          <p:nvPr/>
        </p:nvSpPr>
        <p:spPr>
          <a:xfrm>
            <a:off x="861695" y="1188085"/>
            <a:ext cx="9180830" cy="460375"/>
          </a:xfrm>
          <a:prstGeom prst="rect">
            <a:avLst/>
          </a:prstGeom>
          <a:noFill/>
        </p:spPr>
        <p:txBody>
          <a:bodyPr wrap="square" rtlCol="0">
            <a:spAutoFit/>
          </a:bodyPr>
          <a:lstStyle/>
          <a:p>
            <a:r>
              <a:rPr lang="zh-CN" altLang="en-US" sz="2400"/>
              <a:t>根据西瓜书定义，随机森林是</a:t>
            </a:r>
            <a:r>
              <a:rPr lang="en-US" altLang="zh-CN" sz="2400"/>
              <a:t>bagging</a:t>
            </a:r>
            <a:r>
              <a:rPr lang="zh-CN" altLang="en-US" sz="2400"/>
              <a:t>的一个扩展变体</a:t>
            </a:r>
          </a:p>
        </p:txBody>
      </p:sp>
      <p:sp>
        <p:nvSpPr>
          <p:cNvPr id="5" name="文本框 4"/>
          <p:cNvSpPr txBox="1"/>
          <p:nvPr/>
        </p:nvSpPr>
        <p:spPr>
          <a:xfrm>
            <a:off x="1009015" y="2160905"/>
            <a:ext cx="9945370" cy="1568450"/>
          </a:xfrm>
          <a:prstGeom prst="rect">
            <a:avLst/>
          </a:prstGeom>
          <a:noFill/>
        </p:spPr>
        <p:txBody>
          <a:bodyPr wrap="square" rtlCol="0">
            <a:spAutoFit/>
          </a:bodyPr>
          <a:lstStyle/>
          <a:p>
            <a:r>
              <a:rPr lang="en-US" altLang="zh-CN" sz="2400"/>
              <a:t>bagging</a:t>
            </a:r>
            <a:r>
              <a:rPr lang="zh-CN" altLang="en-US" sz="2400"/>
              <a:t>：在包含</a:t>
            </a:r>
            <a:r>
              <a:rPr lang="en-US" altLang="zh-CN" sz="2400"/>
              <a:t>m</a:t>
            </a:r>
            <a:r>
              <a:rPr lang="zh-CN" altLang="en-US" sz="2400"/>
              <a:t>个样本的数据库，我们先随机取出一个样本放入采样集中，再把该样本放回初始数据集，经过</a:t>
            </a:r>
            <a:r>
              <a:rPr lang="en-US" altLang="zh-CN" sz="2400"/>
              <a:t>m</a:t>
            </a:r>
            <a:r>
              <a:rPr lang="zh-CN" altLang="en-US" sz="2400"/>
              <a:t>次随机采样操作，我们得到含</a:t>
            </a:r>
            <a:r>
              <a:rPr lang="en-US" altLang="zh-CN" sz="2400"/>
              <a:t>m</a:t>
            </a:r>
            <a:r>
              <a:rPr lang="zh-CN" altLang="en-US" sz="2400"/>
              <a:t>个样本的采样集。基于每个采样集训练出一个基学习器，再将这些基学习器进行结合。</a:t>
            </a:r>
          </a:p>
        </p:txBody>
      </p:sp>
      <p:sp>
        <p:nvSpPr>
          <p:cNvPr id="6" name="文本框 5"/>
          <p:cNvSpPr txBox="1"/>
          <p:nvPr/>
        </p:nvSpPr>
        <p:spPr>
          <a:xfrm>
            <a:off x="927100" y="4052570"/>
            <a:ext cx="10027285" cy="2308324"/>
          </a:xfrm>
          <a:prstGeom prst="rect">
            <a:avLst/>
          </a:prstGeom>
          <a:noFill/>
        </p:spPr>
        <p:txBody>
          <a:bodyPr wrap="square" rtlCol="0">
            <a:spAutoFit/>
          </a:bodyPr>
          <a:lstStyle/>
          <a:p>
            <a:r>
              <a:rPr lang="zh-CN" altLang="en-US" sz="2400" dirty="0"/>
              <a:t>随机森林以决策树为基学习器构建</a:t>
            </a:r>
            <a:r>
              <a:rPr lang="en-US" altLang="zh-CN" sz="2400" dirty="0"/>
              <a:t>bagging</a:t>
            </a:r>
            <a:r>
              <a:rPr lang="zh-CN" altLang="en-US" sz="2400" dirty="0"/>
              <a:t>集成的基础上，进一步在决策树的训练过程中引入了随机属性选择，增加多样性，不仅有样本扰动还有属性扰动，使泛化能力进一步提高。其中随机属性选择是先从该节点的属性集合中随机选择一个包含</a:t>
            </a:r>
            <a:r>
              <a:rPr lang="en-US" altLang="zh-CN" sz="2400" dirty="0"/>
              <a:t>K</a:t>
            </a:r>
            <a:r>
              <a:rPr lang="zh-CN" altLang="en-US" sz="2400" dirty="0"/>
              <a:t>个属性的子集，然后再从这个子集中选择一个最优属性用于划分，这里的参数</a:t>
            </a:r>
            <a:r>
              <a:rPr lang="en-US" altLang="zh-CN" sz="2400" dirty="0"/>
              <a:t>k</a:t>
            </a:r>
            <a:r>
              <a:rPr lang="zh-CN" altLang="en-US" sz="2400" dirty="0"/>
              <a:t>控制了随机性的引入程度。</a:t>
            </a:r>
          </a:p>
          <a:p>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1865" y="-54064"/>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模型训练</a:t>
            </a:r>
            <a:r>
              <a:rPr lang="en-US" altLang="zh-CN" sz="3600" b="1" dirty="0">
                <a:solidFill>
                  <a:schemeClr val="bg1"/>
                </a:solidFill>
              </a:rPr>
              <a:t>--</a:t>
            </a:r>
            <a:r>
              <a:rPr lang="zh-CN" altLang="en-US" sz="3600" b="1" dirty="0">
                <a:solidFill>
                  <a:schemeClr val="bg1"/>
                </a:solidFill>
              </a:rPr>
              <a:t>支持向量机</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pic>
        <p:nvPicPr>
          <p:cNvPr id="4" name="图片 3" descr="svm原始图"/>
          <p:cNvPicPr>
            <a:picLocks noChangeAspect="1"/>
          </p:cNvPicPr>
          <p:nvPr/>
        </p:nvPicPr>
        <p:blipFill>
          <a:blip r:embed="rId4"/>
          <a:stretch>
            <a:fillRect/>
          </a:stretch>
        </p:blipFill>
        <p:spPr>
          <a:xfrm>
            <a:off x="0" y="1147445"/>
            <a:ext cx="5829300" cy="4330700"/>
          </a:xfrm>
          <a:prstGeom prst="rect">
            <a:avLst/>
          </a:prstGeom>
        </p:spPr>
      </p:pic>
      <p:sp>
        <p:nvSpPr>
          <p:cNvPr id="6" name="文本框 5"/>
          <p:cNvSpPr txBox="1"/>
          <p:nvPr/>
        </p:nvSpPr>
        <p:spPr>
          <a:xfrm>
            <a:off x="5747385" y="1643380"/>
            <a:ext cx="5635625" cy="1198880"/>
          </a:xfrm>
          <a:prstGeom prst="rect">
            <a:avLst/>
          </a:prstGeom>
          <a:noFill/>
        </p:spPr>
        <p:txBody>
          <a:bodyPr wrap="square" rtlCol="0">
            <a:spAutoFit/>
          </a:bodyPr>
          <a:lstStyle/>
          <a:p>
            <a:r>
              <a:rPr lang="zh-CN" altLang="en-US" dirty="0"/>
              <a:t>由左图可得，红色线对训练样本局部扰动的</a:t>
            </a:r>
            <a:r>
              <a:rPr lang="en-US" altLang="zh-CN" dirty="0"/>
              <a:t>“</a:t>
            </a:r>
            <a:r>
              <a:rPr lang="zh-CN" altLang="en-US" dirty="0"/>
              <a:t>容忍性</a:t>
            </a:r>
            <a:r>
              <a:rPr lang="en-US" altLang="zh-CN" dirty="0"/>
              <a:t>”</a:t>
            </a:r>
            <a:r>
              <a:rPr lang="zh-CN" altLang="en-US" dirty="0"/>
              <a:t>最好，例如，由于训练集的局限性和噪声的因素，其他超平面更容易出现错误，而红色超平面受影响最小，换而言之，对未可见示例的泛化能力最强。</a:t>
            </a:r>
          </a:p>
        </p:txBody>
      </p:sp>
      <p:graphicFrame>
        <p:nvGraphicFramePr>
          <p:cNvPr id="7" name="对象 6">
            <a:hlinkClick r:id="" action="ppaction://ole?verb=0"/>
          </p:cNvPr>
          <p:cNvGraphicFramePr>
            <a:graphicFrameLocks noChangeAspect="1"/>
          </p:cNvGraphicFramePr>
          <p:nvPr/>
        </p:nvGraphicFramePr>
        <p:xfrm>
          <a:off x="7820660" y="4288155"/>
          <a:ext cx="1489710" cy="403860"/>
        </p:xfrm>
        <a:graphic>
          <a:graphicData uri="http://schemas.openxmlformats.org/presentationml/2006/ole">
            <mc:AlternateContent xmlns:mc="http://schemas.openxmlformats.org/markup-compatibility/2006">
              <mc:Choice xmlns:v="urn:schemas-microsoft-com:vml" Requires="v">
                <p:oleObj spid="_x0000_s9232" r:id="rId5" imgW="749300" imgH="203200" progId="Equation.KSEE3">
                  <p:embed/>
                </p:oleObj>
              </mc:Choice>
              <mc:Fallback>
                <p:oleObj r:id="rId5" imgW="749300" imgH="203200" progId="Equation.KSEE3">
                  <p:embed/>
                  <p:pic>
                    <p:nvPicPr>
                      <p:cNvPr id="7" name="对象 6">
                        <a:hlinkClick r:id="" action="ppaction://ole?verb=0"/>
                      </p:cNvPr>
                      <p:cNvPicPr/>
                      <p:nvPr/>
                    </p:nvPicPr>
                    <p:blipFill>
                      <a:blip r:embed="rId6"/>
                      <a:stretch>
                        <a:fillRect/>
                      </a:stretch>
                    </p:blipFill>
                    <p:spPr>
                      <a:xfrm>
                        <a:off x="7820660" y="4288155"/>
                        <a:ext cx="1489710" cy="403860"/>
                      </a:xfrm>
                      <a:prstGeom prst="rect">
                        <a:avLst/>
                      </a:prstGeom>
                    </p:spPr>
                  </p:pic>
                </p:oleObj>
              </mc:Fallback>
            </mc:AlternateContent>
          </a:graphicData>
        </a:graphic>
      </p:graphicFrame>
      <p:sp>
        <p:nvSpPr>
          <p:cNvPr id="8" name="文本框 7"/>
          <p:cNvSpPr txBox="1"/>
          <p:nvPr/>
        </p:nvSpPr>
        <p:spPr>
          <a:xfrm>
            <a:off x="5871845" y="3432175"/>
            <a:ext cx="5583555" cy="645160"/>
          </a:xfrm>
          <a:prstGeom prst="rect">
            <a:avLst/>
          </a:prstGeom>
          <a:noFill/>
        </p:spPr>
        <p:txBody>
          <a:bodyPr wrap="square" rtlCol="0">
            <a:spAutoFit/>
          </a:bodyPr>
          <a:lstStyle/>
          <a:p>
            <a:r>
              <a:rPr lang="zh-CN" altLang="en-US" dirty="0"/>
              <a:t>在样本空间中，划分超平面可通过如下线性方程来描述：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1865" y="-54064"/>
            <a:ext cx="5708293" cy="922020"/>
          </a:xfrm>
          <a:prstGeom prst="rect">
            <a:avLst/>
          </a:prstGeom>
          <a:noFill/>
        </p:spPr>
        <p:txBody>
          <a:bodyPr wrap="square" rtlCol="0">
            <a:spAutoFit/>
          </a:bodyPr>
          <a:lstStyle/>
          <a:p>
            <a:pPr>
              <a:lnSpc>
                <a:spcPct val="150000"/>
              </a:lnSpc>
            </a:pPr>
            <a:r>
              <a:rPr lang="zh-CN" altLang="en-US" sz="3600" b="1" dirty="0">
                <a:solidFill>
                  <a:schemeClr val="bg1"/>
                </a:solidFill>
              </a:rPr>
              <a:t>模型训练</a:t>
            </a:r>
            <a:r>
              <a:rPr lang="en-US" altLang="zh-CN" sz="3600" b="1" dirty="0">
                <a:solidFill>
                  <a:schemeClr val="bg1"/>
                </a:solidFill>
              </a:rPr>
              <a:t>--</a:t>
            </a:r>
            <a:r>
              <a:rPr lang="zh-CN" altLang="en-US" sz="3600" b="1" dirty="0">
                <a:solidFill>
                  <a:schemeClr val="bg1"/>
                </a:solidFill>
              </a:rPr>
              <a:t>支持向量机</a:t>
            </a:r>
          </a:p>
        </p:txBody>
      </p:sp>
      <p:grpSp>
        <p:nvGrpSpPr>
          <p:cNvPr id="77" name="组合 76"/>
          <p:cNvGrpSpPr/>
          <p:nvPr/>
        </p:nvGrpSpPr>
        <p:grpSpPr>
          <a:xfrm>
            <a:off x="123825" y="110358"/>
            <a:ext cx="593817" cy="593817"/>
            <a:chOff x="1131485" y="2234042"/>
            <a:chExt cx="1607262" cy="1607262"/>
          </a:xfrm>
        </p:grpSpPr>
        <p:sp>
          <p:nvSpPr>
            <p:cNvPr id="78" name="椭圆 77"/>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椭圆 78"/>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pic>
        <p:nvPicPr>
          <p:cNvPr id="2" name="图片 1" descr="svm概念图"/>
          <p:cNvPicPr>
            <a:picLocks noChangeAspect="1"/>
          </p:cNvPicPr>
          <p:nvPr/>
        </p:nvPicPr>
        <p:blipFill>
          <a:blip r:embed="rId3"/>
          <a:stretch>
            <a:fillRect/>
          </a:stretch>
        </p:blipFill>
        <p:spPr>
          <a:xfrm>
            <a:off x="588645" y="1214120"/>
            <a:ext cx="6267450" cy="4429125"/>
          </a:xfrm>
          <a:prstGeom prst="rect">
            <a:avLst/>
          </a:prstGeom>
        </p:spPr>
      </p:pic>
      <p:pic>
        <p:nvPicPr>
          <p:cNvPr id="7" name="图片 6" descr="svm公式"/>
          <p:cNvPicPr>
            <a:picLocks noChangeAspect="1"/>
          </p:cNvPicPr>
          <p:nvPr/>
        </p:nvPicPr>
        <p:blipFill>
          <a:blip r:embed="rId4"/>
          <a:stretch>
            <a:fillRect/>
          </a:stretch>
        </p:blipFill>
        <p:spPr>
          <a:xfrm>
            <a:off x="7308215" y="4104005"/>
            <a:ext cx="4594860" cy="746760"/>
          </a:xfrm>
          <a:prstGeom prst="rect">
            <a:avLst/>
          </a:prstGeom>
        </p:spPr>
      </p:pic>
      <p:sp>
        <p:nvSpPr>
          <p:cNvPr id="8" name="文本框 7"/>
          <p:cNvSpPr txBox="1"/>
          <p:nvPr/>
        </p:nvSpPr>
        <p:spPr>
          <a:xfrm>
            <a:off x="7267575" y="3536950"/>
            <a:ext cx="4313555" cy="368300"/>
          </a:xfrm>
          <a:prstGeom prst="rect">
            <a:avLst/>
          </a:prstGeom>
          <a:noFill/>
        </p:spPr>
        <p:txBody>
          <a:bodyPr wrap="square" rtlCol="0">
            <a:spAutoFit/>
          </a:bodyPr>
          <a:lstStyle/>
          <a:p>
            <a:pPr indent="0">
              <a:buFont typeface="+mj-ea"/>
              <a:buNone/>
            </a:pPr>
            <a:r>
              <a:rPr lang="zh-CN" altLang="en-US" dirty="0"/>
              <a:t>支持向量机（</a:t>
            </a:r>
            <a:r>
              <a:rPr lang="en-US" altLang="zh-CN" dirty="0"/>
              <a:t>SVM</a:t>
            </a:r>
            <a:r>
              <a:rPr lang="zh-CN" altLang="en-US" dirty="0"/>
              <a:t>）基本型如下：</a:t>
            </a:r>
          </a:p>
        </p:txBody>
      </p:sp>
      <p:pic>
        <p:nvPicPr>
          <p:cNvPr id="9" name="图片 8" descr="svm虚线条件"/>
          <p:cNvPicPr>
            <a:picLocks noChangeAspect="1"/>
          </p:cNvPicPr>
          <p:nvPr/>
        </p:nvPicPr>
        <p:blipFill>
          <a:blip r:embed="rId5"/>
          <a:stretch>
            <a:fillRect/>
          </a:stretch>
        </p:blipFill>
        <p:spPr>
          <a:xfrm>
            <a:off x="7397750" y="2030730"/>
            <a:ext cx="4134485" cy="822960"/>
          </a:xfrm>
          <a:prstGeom prst="rect">
            <a:avLst/>
          </a:prstGeom>
        </p:spPr>
      </p:pic>
      <p:sp>
        <p:nvSpPr>
          <p:cNvPr id="10" name="文本框 9"/>
          <p:cNvSpPr txBox="1"/>
          <p:nvPr/>
        </p:nvSpPr>
        <p:spPr>
          <a:xfrm>
            <a:off x="7267575" y="1342390"/>
            <a:ext cx="4264660" cy="368300"/>
          </a:xfrm>
          <a:prstGeom prst="rect">
            <a:avLst/>
          </a:prstGeom>
          <a:noFill/>
        </p:spPr>
        <p:txBody>
          <a:bodyPr wrap="square" rtlCol="0">
            <a:spAutoFit/>
          </a:bodyPr>
          <a:lstStyle/>
          <a:p>
            <a:pPr indent="0">
              <a:buFont typeface="+mj-ea"/>
              <a:buNone/>
            </a:pPr>
            <a:r>
              <a:rPr lang="en-US" altLang="zh-CN"/>
              <a:t>2</a:t>
            </a:r>
            <a:r>
              <a:rPr lang="zh-CN" altLang="en-US"/>
              <a:t>个平行的超平面作为边界：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模型训练</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9" name="文本框 8">
            <a:extLst>
              <a:ext uri="{FF2B5EF4-FFF2-40B4-BE49-F238E27FC236}">
                <a16:creationId xmlns:a16="http://schemas.microsoft.com/office/drawing/2014/main" id="{614FBB7F-4822-41EB-81E9-508693E5D637}"/>
              </a:ext>
            </a:extLst>
          </p:cNvPr>
          <p:cNvSpPr txBox="1"/>
          <p:nvPr/>
        </p:nvSpPr>
        <p:spPr>
          <a:xfrm>
            <a:off x="805990" y="910655"/>
            <a:ext cx="8338010" cy="823431"/>
          </a:xfrm>
          <a:prstGeom prst="rect">
            <a:avLst/>
          </a:prstGeom>
          <a:noFill/>
        </p:spPr>
        <p:txBody>
          <a:bodyPr wrap="square" rtlCol="0">
            <a:spAutoFit/>
          </a:bodyPr>
          <a:lstStyle/>
          <a:p>
            <a:pPr marL="0" lvl="1">
              <a:lnSpc>
                <a:spcPct val="200000"/>
              </a:lnSpc>
              <a:spcBef>
                <a:spcPts val="1200"/>
              </a:spcBef>
              <a:spcAft>
                <a:spcPts val="1200"/>
              </a:spcAft>
            </a:pPr>
            <a:r>
              <a:rPr lang="zh-CN" altLang="en-US" sz="2800" dirty="0"/>
              <a:t>梯度提升决策树</a:t>
            </a:r>
            <a:r>
              <a:rPr lang="en-US" altLang="zh-CN" sz="2800" dirty="0"/>
              <a:t>(Gradient Boosting Decision Tree)</a:t>
            </a:r>
          </a:p>
        </p:txBody>
      </p:sp>
      <p:sp>
        <p:nvSpPr>
          <p:cNvPr id="10" name="文本框 9">
            <a:extLst>
              <a:ext uri="{FF2B5EF4-FFF2-40B4-BE49-F238E27FC236}">
                <a16:creationId xmlns:a16="http://schemas.microsoft.com/office/drawing/2014/main" id="{FB078EF0-EEA8-4782-85FB-738E43D3CD25}"/>
              </a:ext>
            </a:extLst>
          </p:cNvPr>
          <p:cNvSpPr txBox="1"/>
          <p:nvPr/>
        </p:nvSpPr>
        <p:spPr>
          <a:xfrm>
            <a:off x="805989" y="1743975"/>
            <a:ext cx="10564376" cy="4000069"/>
          </a:xfrm>
          <a:prstGeom prst="rect">
            <a:avLst/>
          </a:prstGeom>
          <a:noFill/>
        </p:spPr>
        <p:txBody>
          <a:bodyPr wrap="square" rtlCol="0">
            <a:spAutoFit/>
          </a:bodyPr>
          <a:lstStyle/>
          <a:p>
            <a:pPr marL="342900" lvl="1" indent="-342900">
              <a:lnSpc>
                <a:spcPct val="200000"/>
              </a:lnSpc>
              <a:spcBef>
                <a:spcPts val="1200"/>
              </a:spcBef>
              <a:spcAft>
                <a:spcPts val="1200"/>
              </a:spcAft>
              <a:buFont typeface="Arial" panose="020B0604020202020204" pitchFamily="34" charset="0"/>
              <a:buChar char="•"/>
            </a:pPr>
            <a:r>
              <a:rPr lang="en-US" altLang="zh-CN" sz="2000" dirty="0" err="1">
                <a:effectLst>
                  <a:outerShdw blurRad="50800" dist="50800" dir="5400000" algn="ctr" rotWithShape="0">
                    <a:schemeClr val="bg1"/>
                  </a:outerShdw>
                </a:effectLst>
              </a:rPr>
              <a:t>GBDT</a:t>
            </a:r>
            <a:r>
              <a:rPr lang="zh-CN" altLang="en-US" sz="2000" dirty="0">
                <a:effectLst>
                  <a:outerShdw blurRad="50800" dist="50800" dir="5400000" algn="ctr" rotWithShape="0">
                    <a:schemeClr val="bg1"/>
                  </a:outerShdw>
                </a:effectLst>
              </a:rPr>
              <a:t>是一种迭代的决策树算法，该算法由多颗决策树组成，所有树的结论累加起来做最终答案。</a:t>
            </a:r>
            <a:endParaRPr lang="en-US" altLang="zh-CN" sz="2000" dirty="0">
              <a:effectLst>
                <a:outerShdw blurRad="50800" dist="50800" dir="5400000" algn="ctr" rotWithShape="0">
                  <a:schemeClr val="bg1"/>
                </a:outerShdw>
              </a:effectLst>
            </a:endParaRPr>
          </a:p>
          <a:p>
            <a:pPr marL="342900" lvl="1" indent="-342900">
              <a:lnSpc>
                <a:spcPct val="200000"/>
              </a:lnSpc>
              <a:spcBef>
                <a:spcPts val="1200"/>
              </a:spcBef>
              <a:spcAft>
                <a:spcPts val="1200"/>
              </a:spcAft>
              <a:buFont typeface="Arial" panose="020B0604020202020204" pitchFamily="34" charset="0"/>
              <a:buChar char="•"/>
            </a:pP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的真实年龄是</a:t>
            </a:r>
            <a:r>
              <a:rPr lang="en-US" altLang="zh-CN" sz="2000" dirty="0">
                <a:effectLst>
                  <a:outerShdw blurRad="50800" dist="50800" dir="5400000" algn="ctr" rotWithShape="0">
                    <a:schemeClr val="bg1"/>
                  </a:outerShdw>
                </a:effectLst>
              </a:rPr>
              <a:t>18</a:t>
            </a:r>
            <a:r>
              <a:rPr lang="zh-CN" altLang="en-US" sz="2000" dirty="0">
                <a:effectLst>
                  <a:outerShdw blurRad="50800" dist="50800" dir="5400000" algn="ctr" rotWithShape="0">
                    <a:schemeClr val="bg1"/>
                  </a:outerShdw>
                </a:effectLst>
              </a:rPr>
              <a:t>岁，但第一棵树的预测年龄是</a:t>
            </a:r>
            <a:r>
              <a:rPr lang="en-US" altLang="zh-CN" sz="2000" dirty="0">
                <a:effectLst>
                  <a:outerShdw blurRad="50800" dist="50800" dir="5400000" algn="ctr" rotWithShape="0">
                    <a:schemeClr val="bg1"/>
                  </a:outerShdw>
                </a:effectLst>
              </a:rPr>
              <a:t>12</a:t>
            </a:r>
            <a:r>
              <a:rPr lang="zh-CN" altLang="en-US" sz="2000" dirty="0">
                <a:effectLst>
                  <a:outerShdw blurRad="50800" dist="50800" dir="5400000" algn="ctr" rotWithShape="0">
                    <a:schemeClr val="bg1"/>
                  </a:outerShdw>
                </a:effectLst>
              </a:rPr>
              <a:t>岁，差了</a:t>
            </a:r>
            <a:r>
              <a:rPr lang="en-US" altLang="zh-CN" sz="2000" dirty="0">
                <a:effectLst>
                  <a:outerShdw blurRad="50800" dist="50800" dir="5400000" algn="ctr" rotWithShape="0">
                    <a:schemeClr val="bg1"/>
                  </a:outerShdw>
                </a:effectLst>
              </a:rPr>
              <a:t>6</a:t>
            </a:r>
            <a:r>
              <a:rPr lang="zh-CN" altLang="en-US" sz="2000" dirty="0">
                <a:effectLst>
                  <a:outerShdw blurRad="50800" dist="50800" dir="5400000" algn="ctr" rotWithShape="0">
                    <a:schemeClr val="bg1"/>
                  </a:outerShdw>
                </a:effectLst>
              </a:rPr>
              <a:t>岁，即残差为</a:t>
            </a:r>
            <a:r>
              <a:rPr lang="en-US" altLang="zh-CN" sz="2000" dirty="0">
                <a:effectLst>
                  <a:outerShdw blurRad="50800" dist="50800" dir="5400000" algn="ctr" rotWithShape="0">
                    <a:schemeClr val="bg1"/>
                  </a:outerShdw>
                </a:effectLst>
              </a:rPr>
              <a:t>6</a:t>
            </a:r>
            <a:r>
              <a:rPr lang="zh-CN" altLang="en-US" sz="2000" dirty="0">
                <a:effectLst>
                  <a:outerShdw blurRad="50800" dist="50800" dir="5400000" algn="ctr" rotWithShape="0">
                    <a:schemeClr val="bg1"/>
                  </a:outerShdw>
                </a:effectLst>
              </a:rPr>
              <a:t>岁。那么在第二棵树里我们把</a:t>
            </a: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的年龄设为</a:t>
            </a:r>
            <a:r>
              <a:rPr lang="en-US" altLang="zh-CN" sz="2000" dirty="0">
                <a:effectLst>
                  <a:outerShdw blurRad="50800" dist="50800" dir="5400000" algn="ctr" rotWithShape="0">
                    <a:schemeClr val="bg1"/>
                  </a:outerShdw>
                </a:effectLst>
              </a:rPr>
              <a:t>6</a:t>
            </a:r>
            <a:r>
              <a:rPr lang="zh-CN" altLang="en-US" sz="2000" dirty="0">
                <a:effectLst>
                  <a:outerShdw blurRad="50800" dist="50800" dir="5400000" algn="ctr" rotWithShape="0">
                    <a:schemeClr val="bg1"/>
                  </a:outerShdw>
                </a:effectLst>
              </a:rPr>
              <a:t>岁去学习，如果第二棵树真的能把</a:t>
            </a: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分到</a:t>
            </a:r>
            <a:r>
              <a:rPr lang="en-US" altLang="zh-CN" sz="2000" dirty="0">
                <a:effectLst>
                  <a:outerShdw blurRad="50800" dist="50800" dir="5400000" algn="ctr" rotWithShape="0">
                    <a:schemeClr val="bg1"/>
                  </a:outerShdw>
                </a:effectLst>
              </a:rPr>
              <a:t>6</a:t>
            </a:r>
            <a:r>
              <a:rPr lang="zh-CN" altLang="en-US" sz="2000" dirty="0">
                <a:effectLst>
                  <a:outerShdw blurRad="50800" dist="50800" dir="5400000" algn="ctr" rotWithShape="0">
                    <a:schemeClr val="bg1"/>
                  </a:outerShdw>
                </a:effectLst>
              </a:rPr>
              <a:t>岁的叶子节点，那累加两棵树的结论就是</a:t>
            </a: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的真实年龄；如果第二棵树的结论是</a:t>
            </a:r>
            <a:r>
              <a:rPr lang="en-US" altLang="zh-CN" sz="2000" dirty="0">
                <a:effectLst>
                  <a:outerShdw blurRad="50800" dist="50800" dir="5400000" algn="ctr" rotWithShape="0">
                    <a:schemeClr val="bg1"/>
                  </a:outerShdw>
                </a:effectLst>
              </a:rPr>
              <a:t>5</a:t>
            </a:r>
            <a:r>
              <a:rPr lang="zh-CN" altLang="en-US" sz="2000" dirty="0">
                <a:effectLst>
                  <a:outerShdw blurRad="50800" dist="50800" dir="5400000" algn="ctr" rotWithShape="0">
                    <a:schemeClr val="bg1"/>
                  </a:outerShdw>
                </a:effectLst>
              </a:rPr>
              <a:t>岁，则</a:t>
            </a: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仍然存在</a:t>
            </a:r>
            <a:r>
              <a:rPr lang="en-US" altLang="zh-CN" sz="2000" dirty="0">
                <a:effectLst>
                  <a:outerShdw blurRad="50800" dist="50800" dir="5400000" algn="ctr" rotWithShape="0">
                    <a:schemeClr val="bg1"/>
                  </a:outerShdw>
                </a:effectLst>
              </a:rPr>
              <a:t>1</a:t>
            </a:r>
            <a:r>
              <a:rPr lang="zh-CN" altLang="en-US" sz="2000" dirty="0">
                <a:effectLst>
                  <a:outerShdw blurRad="50800" dist="50800" dir="5400000" algn="ctr" rotWithShape="0">
                    <a:schemeClr val="bg1"/>
                  </a:outerShdw>
                </a:effectLst>
              </a:rPr>
              <a:t>岁的残差，第三棵树里</a:t>
            </a:r>
            <a:r>
              <a:rPr lang="en-US" altLang="zh-CN" sz="2000" dirty="0">
                <a:effectLst>
                  <a:outerShdw blurRad="50800" dist="50800" dir="5400000" algn="ctr" rotWithShape="0">
                    <a:schemeClr val="bg1"/>
                  </a:outerShdw>
                </a:effectLst>
              </a:rPr>
              <a:t>A</a:t>
            </a:r>
            <a:r>
              <a:rPr lang="zh-CN" altLang="en-US" sz="2000" dirty="0">
                <a:effectLst>
                  <a:outerShdw blurRad="50800" dist="50800" dir="5400000" algn="ctr" rotWithShape="0">
                    <a:schemeClr val="bg1"/>
                  </a:outerShdw>
                </a:effectLst>
              </a:rPr>
              <a:t>的年龄就变成</a:t>
            </a:r>
            <a:r>
              <a:rPr lang="en-US" altLang="zh-CN" sz="2000" dirty="0">
                <a:effectLst>
                  <a:outerShdw blurRad="50800" dist="50800" dir="5400000" algn="ctr" rotWithShape="0">
                    <a:schemeClr val="bg1"/>
                  </a:outerShdw>
                </a:effectLst>
              </a:rPr>
              <a:t>1</a:t>
            </a:r>
            <a:r>
              <a:rPr lang="zh-CN" altLang="en-US" sz="2000" dirty="0">
                <a:effectLst>
                  <a:outerShdw blurRad="50800" dist="50800" dir="5400000" algn="ctr" rotWithShape="0">
                    <a:schemeClr val="bg1"/>
                  </a:outerShdw>
                </a:effectLst>
              </a:rPr>
              <a:t>岁，继续学。</a:t>
            </a:r>
            <a:r>
              <a:rPr lang="zh-CN" altLang="en-US" dirty="0"/>
              <a:t>每一轮迭代，拟合的岁数误差都会减小。 </a:t>
            </a:r>
            <a:endParaRPr lang="zh-CN" altLang="en-US" sz="2000" dirty="0"/>
          </a:p>
        </p:txBody>
      </p:sp>
    </p:spTree>
    <p:extLst>
      <p:ext uri="{BB962C8B-B14F-4D97-AF65-F5344CB8AC3E}">
        <p14:creationId xmlns:p14="http://schemas.microsoft.com/office/powerpoint/2010/main" val="208367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模型训练</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9" name="文本框 8">
            <a:extLst>
              <a:ext uri="{FF2B5EF4-FFF2-40B4-BE49-F238E27FC236}">
                <a16:creationId xmlns:a16="http://schemas.microsoft.com/office/drawing/2014/main" id="{614FBB7F-4822-41EB-81E9-508693E5D637}"/>
              </a:ext>
            </a:extLst>
          </p:cNvPr>
          <p:cNvSpPr txBox="1"/>
          <p:nvPr/>
        </p:nvSpPr>
        <p:spPr>
          <a:xfrm>
            <a:off x="805990" y="910655"/>
            <a:ext cx="6827262" cy="718915"/>
          </a:xfrm>
          <a:prstGeom prst="rect">
            <a:avLst/>
          </a:prstGeom>
          <a:noFill/>
        </p:spPr>
        <p:txBody>
          <a:bodyPr wrap="square" rtlCol="0">
            <a:spAutoFit/>
          </a:bodyPr>
          <a:lstStyle/>
          <a:p>
            <a:pPr marL="0" lvl="1">
              <a:lnSpc>
                <a:spcPct val="200000"/>
              </a:lnSpc>
              <a:spcBef>
                <a:spcPts val="1200"/>
              </a:spcBef>
              <a:spcAft>
                <a:spcPts val="1200"/>
              </a:spcAft>
            </a:pPr>
            <a:r>
              <a:rPr lang="zh-CN" altLang="en-US" sz="2400" dirty="0">
                <a:effectLst>
                  <a:outerShdw blurRad="50800" dist="50800" dir="5400000" algn="ctr" rotWithShape="0">
                    <a:schemeClr val="bg1"/>
                  </a:outerShdw>
                </a:effectLst>
              </a:rPr>
              <a:t>逻辑斯蒂回归 （</a:t>
            </a:r>
            <a:r>
              <a:rPr lang="en-GB" altLang="zh-CN" sz="2400" dirty="0">
                <a:effectLst>
                  <a:outerShdw blurRad="50800" dist="50800" dir="5400000" algn="ctr" rotWithShape="0">
                    <a:schemeClr val="bg1"/>
                  </a:outerShdw>
                </a:effectLst>
              </a:rPr>
              <a:t>logistics regression</a:t>
            </a:r>
            <a:r>
              <a:rPr lang="zh-CN" altLang="en-US" sz="2400" dirty="0">
                <a:effectLst>
                  <a:outerShdw blurRad="50800" dist="50800" dir="5400000" algn="ctr" rotWithShape="0">
                    <a:schemeClr val="bg1"/>
                  </a:outerShdw>
                </a:effectLst>
              </a:rPr>
              <a:t>，</a:t>
            </a:r>
            <a:r>
              <a:rPr lang="en-US" altLang="zh-CN" sz="2400" dirty="0" err="1">
                <a:effectLst>
                  <a:outerShdw blurRad="50800" dist="50800" dir="5400000" algn="ctr" rotWithShape="0">
                    <a:schemeClr val="bg1"/>
                  </a:outerShdw>
                </a:effectLst>
              </a:rPr>
              <a:t>LR</a:t>
            </a:r>
            <a:r>
              <a:rPr lang="zh-CN" altLang="en-US" sz="2400" dirty="0">
                <a:effectLst>
                  <a:outerShdw blurRad="50800" dist="50800" dir="5400000" algn="ctr" rotWithShape="0">
                    <a:schemeClr val="bg1"/>
                  </a:outerShdw>
                </a:effectLst>
              </a:rPr>
              <a:t>）</a:t>
            </a:r>
            <a:endParaRPr lang="en-US" altLang="zh-CN" sz="2000" dirty="0"/>
          </a:p>
        </p:txBody>
      </p:sp>
      <p:pic>
        <p:nvPicPr>
          <p:cNvPr id="4" name="图片 3">
            <a:extLst>
              <a:ext uri="{FF2B5EF4-FFF2-40B4-BE49-F238E27FC236}">
                <a16:creationId xmlns:a16="http://schemas.microsoft.com/office/drawing/2014/main" id="{15FF96CE-64F4-4FD4-965B-E5B95D08A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24" y="2504761"/>
            <a:ext cx="5562692" cy="3181350"/>
          </a:xfrm>
          <a:prstGeom prst="rect">
            <a:avLst/>
          </a:prstGeom>
        </p:spPr>
      </p:pic>
      <p:sp>
        <p:nvSpPr>
          <p:cNvPr id="10" name="文本框 9">
            <a:extLst>
              <a:ext uri="{FF2B5EF4-FFF2-40B4-BE49-F238E27FC236}">
                <a16:creationId xmlns:a16="http://schemas.microsoft.com/office/drawing/2014/main" id="{FB078EF0-EEA8-4782-85FB-738E43D3CD25}"/>
              </a:ext>
            </a:extLst>
          </p:cNvPr>
          <p:cNvSpPr txBox="1"/>
          <p:nvPr/>
        </p:nvSpPr>
        <p:spPr>
          <a:xfrm>
            <a:off x="6517677" y="1850478"/>
            <a:ext cx="5170740" cy="4563429"/>
          </a:xfrm>
          <a:prstGeom prst="rect">
            <a:avLst/>
          </a:prstGeom>
          <a:noFill/>
        </p:spPr>
        <p:txBody>
          <a:bodyPr wrap="square" rtlCol="0">
            <a:spAutoFit/>
          </a:bodyPr>
          <a:lstStyle/>
          <a:p>
            <a:pPr marL="342900" lvl="1" indent="-342900">
              <a:lnSpc>
                <a:spcPct val="200000"/>
              </a:lnSpc>
              <a:spcBef>
                <a:spcPts val="1200"/>
              </a:spcBef>
              <a:spcAft>
                <a:spcPts val="1200"/>
              </a:spcAft>
              <a:buFont typeface="Arial" panose="020B0604020202020204" pitchFamily="34" charset="0"/>
              <a:buChar char="•"/>
            </a:pPr>
            <a:r>
              <a:rPr lang="zh-CN" altLang="en-US" sz="2000" dirty="0">
                <a:effectLst>
                  <a:outerShdw blurRad="50800" dist="50800" dir="5400000" algn="ctr" rotWithShape="0">
                    <a:schemeClr val="bg1"/>
                  </a:outerShdw>
                </a:effectLst>
              </a:rPr>
              <a:t>逻辑回归是一种分类算法。</a:t>
            </a:r>
            <a:endParaRPr lang="en-US" altLang="zh-CN" sz="2000" dirty="0">
              <a:effectLst>
                <a:outerShdw blurRad="50800" dist="50800" dir="5400000" algn="ctr" rotWithShape="0">
                  <a:schemeClr val="bg1"/>
                </a:outerShdw>
              </a:effectLst>
            </a:endParaRPr>
          </a:p>
          <a:p>
            <a:pPr marL="342900" lvl="1" indent="-342900">
              <a:lnSpc>
                <a:spcPct val="200000"/>
              </a:lnSpc>
              <a:spcBef>
                <a:spcPts val="1200"/>
              </a:spcBef>
              <a:spcAft>
                <a:spcPts val="1200"/>
              </a:spcAft>
              <a:buFont typeface="Arial" panose="020B0604020202020204" pitchFamily="34" charset="0"/>
              <a:buChar char="•"/>
            </a:pPr>
            <a:r>
              <a:rPr lang="zh-CN" altLang="en-US" dirty="0"/>
              <a:t>蓝色代表良性肿瘤，红色代表恶性肿瘤</a:t>
            </a:r>
            <a:endParaRPr lang="en-US" altLang="zh-CN" dirty="0"/>
          </a:p>
          <a:p>
            <a:pPr marL="342900" lvl="1" indent="-342900">
              <a:lnSpc>
                <a:spcPct val="200000"/>
              </a:lnSpc>
              <a:spcBef>
                <a:spcPts val="1200"/>
              </a:spcBef>
              <a:spcAft>
                <a:spcPts val="1200"/>
              </a:spcAft>
              <a:buFont typeface="Arial" panose="020B0604020202020204" pitchFamily="34" charset="0"/>
              <a:buChar char="•"/>
            </a:pPr>
            <a:r>
              <a:rPr lang="zh-CN" altLang="en-US" dirty="0"/>
              <a:t>预测绿色是良性还是恶性？根据红蓝点我们训练出了一个逻辑回归模型，也就是图中的分类线。这时，根据绿点出现在分类线的右侧，因此我们判断它的标签应该是红色，也就是说属于恶性肿瘤。</a:t>
            </a:r>
            <a:endParaRPr lang="en-US" altLang="zh-CN" sz="2000" dirty="0"/>
          </a:p>
        </p:txBody>
      </p:sp>
    </p:spTree>
    <p:extLst>
      <p:ext uri="{BB962C8B-B14F-4D97-AF65-F5344CB8AC3E}">
        <p14:creationId xmlns:p14="http://schemas.microsoft.com/office/powerpoint/2010/main" val="3571986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模型训练</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9" name="文本框 8">
            <a:extLst>
              <a:ext uri="{FF2B5EF4-FFF2-40B4-BE49-F238E27FC236}">
                <a16:creationId xmlns:a16="http://schemas.microsoft.com/office/drawing/2014/main" id="{614FBB7F-4822-41EB-81E9-508693E5D637}"/>
              </a:ext>
            </a:extLst>
          </p:cNvPr>
          <p:cNvSpPr txBox="1"/>
          <p:nvPr/>
        </p:nvSpPr>
        <p:spPr>
          <a:xfrm>
            <a:off x="805990" y="910655"/>
            <a:ext cx="6827262" cy="718915"/>
          </a:xfrm>
          <a:prstGeom prst="rect">
            <a:avLst/>
          </a:prstGeom>
          <a:noFill/>
        </p:spPr>
        <p:txBody>
          <a:bodyPr wrap="square" rtlCol="0">
            <a:spAutoFit/>
          </a:bodyPr>
          <a:lstStyle/>
          <a:p>
            <a:pPr marL="0" lvl="1">
              <a:lnSpc>
                <a:spcPct val="200000"/>
              </a:lnSpc>
              <a:spcBef>
                <a:spcPts val="1200"/>
              </a:spcBef>
              <a:spcAft>
                <a:spcPts val="1200"/>
              </a:spcAft>
            </a:pPr>
            <a:r>
              <a:rPr lang="zh-CN" altLang="en-US" sz="2400" dirty="0">
                <a:effectLst>
                  <a:outerShdw blurRad="50800" dist="50800" dir="5400000" algn="ctr" rotWithShape="0">
                    <a:schemeClr val="bg1"/>
                  </a:outerShdw>
                </a:effectLst>
              </a:rPr>
              <a:t>逻辑斯蒂回归 （</a:t>
            </a:r>
            <a:r>
              <a:rPr lang="en-GB" altLang="zh-CN" sz="2400" dirty="0">
                <a:effectLst>
                  <a:outerShdw blurRad="50800" dist="50800" dir="5400000" algn="ctr" rotWithShape="0">
                    <a:schemeClr val="bg1"/>
                  </a:outerShdw>
                </a:effectLst>
              </a:rPr>
              <a:t>logistics regression</a:t>
            </a:r>
            <a:r>
              <a:rPr lang="zh-CN" altLang="en-US" sz="2400" dirty="0">
                <a:effectLst>
                  <a:outerShdw blurRad="50800" dist="50800" dir="5400000" algn="ctr" rotWithShape="0">
                    <a:schemeClr val="bg1"/>
                  </a:outerShdw>
                </a:effectLst>
              </a:rPr>
              <a:t>，</a:t>
            </a:r>
            <a:r>
              <a:rPr lang="en-US" altLang="zh-CN" sz="2400" dirty="0" err="1">
                <a:effectLst>
                  <a:outerShdw blurRad="50800" dist="50800" dir="5400000" algn="ctr" rotWithShape="0">
                    <a:schemeClr val="bg1"/>
                  </a:outerShdw>
                </a:effectLst>
              </a:rPr>
              <a:t>LR</a:t>
            </a:r>
            <a:r>
              <a:rPr lang="zh-CN" altLang="en-US" sz="2400" dirty="0">
                <a:effectLst>
                  <a:outerShdw blurRad="50800" dist="50800" dir="5400000" algn="ctr" rotWithShape="0">
                    <a:schemeClr val="bg1"/>
                  </a:outerShdw>
                </a:effectLst>
              </a:rPr>
              <a:t>）</a:t>
            </a:r>
            <a:endParaRPr lang="en-US" altLang="zh-CN" sz="2000" dirty="0"/>
          </a:p>
        </p:txBody>
      </p:sp>
      <p:pic>
        <p:nvPicPr>
          <p:cNvPr id="7" name="图片 6">
            <a:extLst>
              <a:ext uri="{FF2B5EF4-FFF2-40B4-BE49-F238E27FC236}">
                <a16:creationId xmlns:a16="http://schemas.microsoft.com/office/drawing/2014/main" id="{D261BF85-DC87-4EDC-8A2E-9F81FC7F8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965" y="2265694"/>
            <a:ext cx="5628571" cy="3095238"/>
          </a:xfrm>
          <a:prstGeom prst="rect">
            <a:avLst/>
          </a:prstGeom>
        </p:spPr>
      </p:pic>
      <p:sp>
        <p:nvSpPr>
          <p:cNvPr id="14" name="文本框 13">
            <a:extLst>
              <a:ext uri="{FF2B5EF4-FFF2-40B4-BE49-F238E27FC236}">
                <a16:creationId xmlns:a16="http://schemas.microsoft.com/office/drawing/2014/main" id="{A64401D5-F007-4EA2-997C-2D5B34DD9112}"/>
              </a:ext>
            </a:extLst>
          </p:cNvPr>
          <p:cNvSpPr txBox="1"/>
          <p:nvPr/>
        </p:nvSpPr>
        <p:spPr>
          <a:xfrm>
            <a:off x="805990" y="1850478"/>
            <a:ext cx="2534189" cy="716350"/>
          </a:xfrm>
          <a:prstGeom prst="rect">
            <a:avLst/>
          </a:prstGeom>
          <a:noFill/>
        </p:spPr>
        <p:txBody>
          <a:bodyPr wrap="square" rtlCol="0">
            <a:spAutoFit/>
          </a:bodyPr>
          <a:lstStyle/>
          <a:p>
            <a:pPr marL="342900" lvl="1" indent="-342900">
              <a:lnSpc>
                <a:spcPct val="200000"/>
              </a:lnSpc>
              <a:spcBef>
                <a:spcPts val="1200"/>
              </a:spcBef>
              <a:spcAft>
                <a:spcPts val="1200"/>
              </a:spcAft>
              <a:buFont typeface="Arial" panose="020B0604020202020204" pitchFamily="34" charset="0"/>
              <a:buChar char="•"/>
            </a:pPr>
            <a:r>
              <a:rPr lang="en-US" altLang="zh-CN" sz="2400" dirty="0">
                <a:effectLst>
                  <a:outerShdw blurRad="50800" dist="50800" dir="5400000" algn="ctr" rotWithShape="0">
                    <a:schemeClr val="bg1"/>
                  </a:outerShdw>
                </a:effectLst>
              </a:rPr>
              <a:t>Logistic</a:t>
            </a:r>
            <a:r>
              <a:rPr lang="zh-CN" altLang="en-US" sz="2400" dirty="0">
                <a:effectLst>
                  <a:outerShdw blurRad="50800" dist="50800" dir="5400000" algn="ctr" rotWithShape="0">
                    <a:schemeClr val="bg1"/>
                  </a:outerShdw>
                </a:effectLst>
              </a:rPr>
              <a:t>函数：</a:t>
            </a:r>
            <a:endParaRPr lang="en-US" altLang="zh-CN" sz="20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E77168D-EB56-4C14-9B5C-DE021382A80A}"/>
                  </a:ext>
                </a:extLst>
              </p:cNvPr>
              <p:cNvSpPr txBox="1"/>
              <p:nvPr/>
            </p:nvSpPr>
            <p:spPr>
              <a:xfrm>
                <a:off x="3215070" y="1974011"/>
                <a:ext cx="1712520"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g</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1+</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sup>
                          </m:sSup>
                        </m:den>
                      </m:f>
                    </m:oMath>
                  </m:oMathPara>
                </a14:m>
                <a:endParaRPr lang="zh-CN" altLang="en-US" sz="2000" dirty="0"/>
              </a:p>
            </p:txBody>
          </p:sp>
        </mc:Choice>
        <mc:Fallback xmlns="">
          <p:sp>
            <p:nvSpPr>
              <p:cNvPr id="8" name="文本框 7">
                <a:extLst>
                  <a:ext uri="{FF2B5EF4-FFF2-40B4-BE49-F238E27FC236}">
                    <a16:creationId xmlns:a16="http://schemas.microsoft.com/office/drawing/2014/main" id="{7E77168D-EB56-4C14-9B5C-DE021382A80A}"/>
                  </a:ext>
                </a:extLst>
              </p:cNvPr>
              <p:cNvSpPr txBox="1">
                <a:spLocks noRot="1" noChangeAspect="1" noMove="1" noResize="1" noEditPoints="1" noAdjustHandles="1" noChangeArrowheads="1" noChangeShapeType="1" noTextEdit="1"/>
              </p:cNvSpPr>
              <p:nvPr/>
            </p:nvSpPr>
            <p:spPr>
              <a:xfrm>
                <a:off x="3215070" y="1974011"/>
                <a:ext cx="1712520" cy="583365"/>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3FC3963-8DF4-4F76-AA19-5CED7891A4C9}"/>
              </a:ext>
            </a:extLst>
          </p:cNvPr>
          <p:cNvSpPr txBox="1"/>
          <p:nvPr/>
        </p:nvSpPr>
        <p:spPr>
          <a:xfrm>
            <a:off x="805990" y="3035630"/>
            <a:ext cx="5290010" cy="2934906"/>
          </a:xfrm>
          <a:prstGeom prst="rect">
            <a:avLst/>
          </a:prstGeom>
          <a:noFill/>
        </p:spPr>
        <p:txBody>
          <a:bodyPr wrap="square" rtlCol="0">
            <a:spAutoFit/>
          </a:bodyPr>
          <a:lstStyle/>
          <a:p>
            <a:pPr marL="0" lvl="1">
              <a:lnSpc>
                <a:spcPct val="200000"/>
              </a:lnSpc>
              <a:spcBef>
                <a:spcPts val="1200"/>
              </a:spcBef>
              <a:spcAft>
                <a:spcPts val="1200"/>
              </a:spcAft>
            </a:pPr>
            <a:r>
              <a:rPr lang="zh-CN" altLang="en-US" sz="2400" dirty="0">
                <a:effectLst>
                  <a:outerShdw blurRad="50800" dist="50800" dir="5400000" algn="ctr" rotWithShape="0">
                    <a:schemeClr val="bg1"/>
                  </a:outerShdw>
                </a:effectLst>
              </a:rPr>
              <a:t>将任意的输入映射到了</a:t>
            </a:r>
            <a:r>
              <a:rPr lang="en-US" altLang="zh-CN" sz="2400" dirty="0">
                <a:effectLst>
                  <a:outerShdw blurRad="50800" dist="50800" dir="5400000" algn="ctr" rotWithShape="0">
                    <a:schemeClr val="bg1"/>
                  </a:outerShdw>
                </a:effectLst>
              </a:rPr>
              <a:t>[0,1]</a:t>
            </a:r>
            <a:r>
              <a:rPr lang="zh-CN" altLang="en-US" sz="2400" dirty="0">
                <a:effectLst>
                  <a:outerShdw blurRad="50800" dist="50800" dir="5400000" algn="ctr" rotWithShape="0">
                    <a:schemeClr val="bg1"/>
                  </a:outerShdw>
                </a:effectLst>
              </a:rPr>
              <a:t>区间，在线性回归中得到预测值，再将该值映射到</a:t>
            </a:r>
            <a:r>
              <a:rPr lang="en-US" altLang="zh-CN" sz="2400" dirty="0">
                <a:effectLst>
                  <a:outerShdw blurRad="50800" dist="50800" dir="5400000" algn="ctr" rotWithShape="0">
                    <a:schemeClr val="bg1"/>
                  </a:outerShdw>
                </a:effectLst>
              </a:rPr>
              <a:t>Logistic</a:t>
            </a:r>
            <a:r>
              <a:rPr lang="zh-CN" altLang="en-US" sz="2400" dirty="0">
                <a:effectLst>
                  <a:outerShdw blurRad="50800" dist="50800" dir="5400000" algn="ctr" rotWithShape="0">
                    <a:schemeClr val="bg1"/>
                  </a:outerShdw>
                </a:effectLst>
              </a:rPr>
              <a:t>函数中，完成由值到概率的转换，也就是分类任务。</a:t>
            </a:r>
            <a:endParaRPr lang="en-US" altLang="zh-CN" sz="2000" dirty="0"/>
          </a:p>
        </p:txBody>
      </p:sp>
    </p:spTree>
    <p:extLst>
      <p:ext uri="{BB962C8B-B14F-4D97-AF65-F5344CB8AC3E}">
        <p14:creationId xmlns:p14="http://schemas.microsoft.com/office/powerpoint/2010/main" val="406126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数据集的收集与处理</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9" name="TextBox 1">
            <a:extLst>
              <a:ext uri="{FF2B5EF4-FFF2-40B4-BE49-F238E27FC236}">
                <a16:creationId xmlns:a16="http://schemas.microsoft.com/office/drawing/2014/main" id="{53D45448-1927-4C65-AC13-21702E290008}"/>
              </a:ext>
            </a:extLst>
          </p:cNvPr>
          <p:cNvSpPr txBox="1"/>
          <p:nvPr/>
        </p:nvSpPr>
        <p:spPr>
          <a:xfrm>
            <a:off x="805990" y="1257314"/>
            <a:ext cx="10309232" cy="2546979"/>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zh-CN" altLang="en-US" sz="2800" dirty="0"/>
              <a:t>在已发表的论文或者公用数据库中寻找数据集</a:t>
            </a:r>
            <a:endParaRPr lang="en-US" altLang="zh-CN" sz="2800" dirty="0"/>
          </a:p>
          <a:p>
            <a:pPr marL="285750" indent="-285750">
              <a:lnSpc>
                <a:spcPct val="200000"/>
              </a:lnSpc>
              <a:buFont typeface="Wingdings" panose="05000000000000000000" pitchFamily="2" charset="2"/>
              <a:buChar char="Ø"/>
            </a:pPr>
            <a:r>
              <a:rPr lang="zh-CN" altLang="en-US" sz="2800" dirty="0"/>
              <a:t>使用</a:t>
            </a:r>
            <a:r>
              <a:rPr lang="en-US" altLang="zh-CN" sz="2800" dirty="0">
                <a:solidFill>
                  <a:srgbClr val="FF0000"/>
                </a:solidFill>
              </a:rPr>
              <a:t>CD-HIT</a:t>
            </a:r>
            <a:r>
              <a:rPr lang="zh-CN" altLang="en-US" sz="2800" dirty="0"/>
              <a:t>去除高相似度的序列，避免在建模时存在潜在偏见</a:t>
            </a:r>
            <a:endParaRPr lang="en-US" altLang="zh-CN" sz="2800" dirty="0"/>
          </a:p>
          <a:p>
            <a:pPr marL="285750" indent="-285750">
              <a:lnSpc>
                <a:spcPct val="200000"/>
              </a:lnSpc>
              <a:buFont typeface="Wingdings" panose="05000000000000000000" pitchFamily="2" charset="2"/>
              <a:buChar char="Ø"/>
            </a:pPr>
            <a:r>
              <a:rPr lang="zh-CN" altLang="en-US" sz="2800" dirty="0"/>
              <a:t>训练集和独立测试集</a:t>
            </a:r>
            <a:endParaRPr lang="en-US" altLang="zh-CN" sz="2800" dirty="0"/>
          </a:p>
        </p:txBody>
      </p:sp>
    </p:spTree>
    <p:extLst>
      <p:ext uri="{BB962C8B-B14F-4D97-AF65-F5344CB8AC3E}">
        <p14:creationId xmlns:p14="http://schemas.microsoft.com/office/powerpoint/2010/main" val="1048774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性能评估</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1" name="文本框 10">
            <a:extLst>
              <a:ext uri="{FF2B5EF4-FFF2-40B4-BE49-F238E27FC236}">
                <a16:creationId xmlns:a16="http://schemas.microsoft.com/office/drawing/2014/main" id="{B632A079-9941-45E2-9862-527B3C3CCAFB}"/>
              </a:ext>
            </a:extLst>
          </p:cNvPr>
          <p:cNvSpPr txBox="1"/>
          <p:nvPr/>
        </p:nvSpPr>
        <p:spPr>
          <a:xfrm>
            <a:off x="805990" y="989602"/>
            <a:ext cx="4786500"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分类结果混淆矩阵</a:t>
            </a:r>
            <a:endParaRPr lang="en-US" altLang="zh-CN" sz="2800" dirty="0"/>
          </a:p>
        </p:txBody>
      </p:sp>
      <p:graphicFrame>
        <p:nvGraphicFramePr>
          <p:cNvPr id="9" name="表格 8">
            <a:extLst>
              <a:ext uri="{FF2B5EF4-FFF2-40B4-BE49-F238E27FC236}">
                <a16:creationId xmlns:a16="http://schemas.microsoft.com/office/drawing/2014/main" id="{4D997CC8-106F-4F12-A36E-46D0E7DE8C71}"/>
              </a:ext>
            </a:extLst>
          </p:cNvPr>
          <p:cNvGraphicFramePr>
            <a:graphicFrameLocks noGrp="1"/>
          </p:cNvGraphicFramePr>
          <p:nvPr/>
        </p:nvGraphicFramePr>
        <p:xfrm>
          <a:off x="805990" y="1746375"/>
          <a:ext cx="9447949" cy="2808000"/>
        </p:xfrm>
        <a:graphic>
          <a:graphicData uri="http://schemas.openxmlformats.org/drawingml/2006/table">
            <a:tbl>
              <a:tblPr firstRow="1" bandRow="1">
                <a:tableStyleId>{073A0DAA-6AF3-43AB-8588-CEC1D06C72B9}</a:tableStyleId>
              </a:tblPr>
              <a:tblGrid>
                <a:gridCol w="1285460">
                  <a:extLst>
                    <a:ext uri="{9D8B030D-6E8A-4147-A177-3AD203B41FA5}">
                      <a16:colId xmlns:a16="http://schemas.microsoft.com/office/drawing/2014/main" val="3033619603"/>
                    </a:ext>
                  </a:extLst>
                </a:gridCol>
                <a:gridCol w="1205327">
                  <a:extLst>
                    <a:ext uri="{9D8B030D-6E8A-4147-A177-3AD203B41FA5}">
                      <a16:colId xmlns:a16="http://schemas.microsoft.com/office/drawing/2014/main" val="2560660169"/>
                    </a:ext>
                  </a:extLst>
                </a:gridCol>
                <a:gridCol w="1977588">
                  <a:extLst>
                    <a:ext uri="{9D8B030D-6E8A-4147-A177-3AD203B41FA5}">
                      <a16:colId xmlns:a16="http://schemas.microsoft.com/office/drawing/2014/main" val="2703243261"/>
                    </a:ext>
                  </a:extLst>
                </a:gridCol>
                <a:gridCol w="1550505">
                  <a:extLst>
                    <a:ext uri="{9D8B030D-6E8A-4147-A177-3AD203B41FA5}">
                      <a16:colId xmlns:a16="http://schemas.microsoft.com/office/drawing/2014/main" val="3649409923"/>
                    </a:ext>
                  </a:extLst>
                </a:gridCol>
                <a:gridCol w="1272208">
                  <a:extLst>
                    <a:ext uri="{9D8B030D-6E8A-4147-A177-3AD203B41FA5}">
                      <a16:colId xmlns:a16="http://schemas.microsoft.com/office/drawing/2014/main" val="3744206456"/>
                    </a:ext>
                  </a:extLst>
                </a:gridCol>
                <a:gridCol w="2156861">
                  <a:extLst>
                    <a:ext uri="{9D8B030D-6E8A-4147-A177-3AD203B41FA5}">
                      <a16:colId xmlns:a16="http://schemas.microsoft.com/office/drawing/2014/main" val="3948276209"/>
                    </a:ext>
                  </a:extLst>
                </a:gridCol>
              </a:tblGrid>
              <a:tr h="468000">
                <a:tc rowSpan="2" gridSpan="2">
                  <a:txBody>
                    <a:bodyPr/>
                    <a:lstStyle/>
                    <a:p>
                      <a:pPr algn="ctr"/>
                      <a:r>
                        <a:rPr lang="zh-CN" altLang="en-US" dirty="0">
                          <a:solidFill>
                            <a:schemeClr val="tx1"/>
                          </a:solidFill>
                        </a:rPr>
                        <a:t>混淆矩阵</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h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gridSpan="2">
                  <a:txBody>
                    <a:bodyPr/>
                    <a:lstStyle/>
                    <a:p>
                      <a:pPr algn="ctr"/>
                      <a:r>
                        <a:rPr lang="zh-CN" altLang="en-US" dirty="0">
                          <a:solidFill>
                            <a:schemeClr val="tx1"/>
                          </a:solidFill>
                        </a:rPr>
                        <a:t>预测结果</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h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gridSpan="2">
                  <a:txBody>
                    <a:bodyPr/>
                    <a:lstStyle/>
                    <a:p>
                      <a:pPr algn="ct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hMerge="1">
                  <a:txBody>
                    <a:bodyPr/>
                    <a:lstStyle/>
                    <a:p>
                      <a:endParaRPr lang="zh-CN" altLang="en-US"/>
                    </a:p>
                  </a:txBody>
                  <a:tcPr/>
                </a:tc>
                <a:extLst>
                  <a:ext uri="{0D108BD9-81ED-4DB2-BD59-A6C34878D82A}">
                    <a16:rowId xmlns:a16="http://schemas.microsoft.com/office/drawing/2014/main" val="1724665588"/>
                  </a:ext>
                </a:extLst>
              </a:tr>
              <a:tr h="468000">
                <a:tc gridSpan="2" vMerge="1">
                  <a:txBody>
                    <a:bodyPr/>
                    <a:lstStyle/>
                    <a:p>
                      <a:endParaRPr lang="zh-CN" altLang="en-US"/>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hMerge="1"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zh-CN" altLang="en-US" dirty="0">
                          <a:solidFill>
                            <a:schemeClr val="tx1"/>
                          </a:solidFill>
                        </a:rPr>
                        <a:t>反例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gridSpan="2"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hMerge="1" vMerge="1">
                  <a:txBody>
                    <a:bodyPr/>
                    <a:lstStyle/>
                    <a:p>
                      <a:endParaRPr lang="zh-CN" altLang="en-US"/>
                    </a:p>
                  </a:txBody>
                  <a:tcPr/>
                </a:tc>
                <a:extLst>
                  <a:ext uri="{0D108BD9-81ED-4DB2-BD59-A6C34878D82A}">
                    <a16:rowId xmlns:a16="http://schemas.microsoft.com/office/drawing/2014/main" val="2197300278"/>
                  </a:ext>
                </a:extLst>
              </a:tr>
              <a:tr h="468000">
                <a:tc rowSpan="2">
                  <a:txBody>
                    <a:bodyPr/>
                    <a:lstStyle/>
                    <a:p>
                      <a:pPr algn="ctr"/>
                      <a:r>
                        <a:rPr lang="zh-CN" altLang="en-US" b="1" dirty="0">
                          <a:solidFill>
                            <a:schemeClr val="tx1"/>
                          </a:solidFill>
                        </a:rPr>
                        <a:t>真实情况</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zh-CN" altLang="en-US" dirty="0">
                          <a:solidFill>
                            <a:schemeClr val="tx1"/>
                          </a:solidFill>
                        </a:rPr>
                        <a:t>正例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灵敏度</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SN=TP/(</a:t>
                      </a:r>
                      <a:r>
                        <a:rPr lang="en-US" altLang="zh-CN" dirty="0" err="1">
                          <a:solidFill>
                            <a:schemeClr val="tx1"/>
                          </a:solidFill>
                        </a:rPr>
                        <a:t>TP+FN</a:t>
                      </a:r>
                      <a:r>
                        <a:rPr lang="en-US" altLang="zh-CN" dirty="0">
                          <a:solidFill>
                            <a:schemeClr val="tx1"/>
                          </a:solidFill>
                        </a:rPr>
                        <a:t>)</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extLst>
                  <a:ext uri="{0D108BD9-81ED-4DB2-BD59-A6C34878D82A}">
                    <a16:rowId xmlns:a16="http://schemas.microsoft.com/office/drawing/2014/main" val="4040809550"/>
                  </a:ext>
                </a:extLst>
              </a:tr>
              <a:tr h="468000">
                <a:tc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反例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特异度</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SP=TN/(</a:t>
                      </a:r>
                      <a:r>
                        <a:rPr lang="en-US" altLang="zh-CN" dirty="0" err="1">
                          <a:solidFill>
                            <a:schemeClr val="tx1"/>
                          </a:solidFill>
                        </a:rPr>
                        <a:t>TN+FP</a:t>
                      </a:r>
                      <a:r>
                        <a:rPr lang="en-US" altLang="zh-CN" dirty="0">
                          <a:solidFill>
                            <a:schemeClr val="tx1"/>
                          </a:solidFill>
                        </a:rPr>
                        <a:t>)</a:t>
                      </a:r>
                      <a:endParaRPr lang="zh-CN" altLang="en-US" dirty="0">
                        <a:solidFill>
                          <a:schemeClr val="tx1"/>
                        </a:solidFill>
                      </a:endParaRPr>
                    </a:p>
                  </a:txBody>
                  <a:tcPr anchor="b">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extLst>
                  <a:ext uri="{0D108BD9-81ED-4DB2-BD59-A6C34878D82A}">
                    <a16:rowId xmlns:a16="http://schemas.microsoft.com/office/drawing/2014/main" val="1950597949"/>
                  </a:ext>
                </a:extLst>
              </a:tr>
              <a:tr h="468000">
                <a:tc rowSpan="2" gridSpan="2">
                  <a:txBody>
                    <a:bodyPr/>
                    <a:lstStyle/>
                    <a:p>
                      <a:pPr algn="ct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h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精确率</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a:txBody>
                    <a:bodyPr/>
                    <a:lstStyle/>
                    <a:p>
                      <a:pPr algn="ct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rowSpan="2" gridSpan="2">
                  <a:txBody>
                    <a:bodyPr/>
                    <a:lstStyle/>
                    <a:p>
                      <a:pPr algn="ctr"/>
                      <a:r>
                        <a:rPr lang="zh-CN" altLang="en-US" dirty="0">
                          <a:solidFill>
                            <a:schemeClr val="tx1"/>
                          </a:solidFill>
                        </a:rPr>
                        <a:t>准确度</a:t>
                      </a:r>
                      <a:r>
                        <a:rPr lang="en-US" altLang="zh-CN" dirty="0">
                          <a:solidFill>
                            <a:schemeClr val="tx1"/>
                          </a:solidFill>
                        </a:rPr>
                        <a:t>=(</a:t>
                      </a:r>
                      <a:r>
                        <a:rPr lang="en-US" altLang="zh-CN" dirty="0" err="1">
                          <a:solidFill>
                            <a:schemeClr val="tx1"/>
                          </a:solidFill>
                        </a:rPr>
                        <a:t>TP+TN</a:t>
                      </a:r>
                      <a:r>
                        <a:rPr lang="en-US" altLang="zh-CN" dirty="0">
                          <a:solidFill>
                            <a:schemeClr val="tx1"/>
                          </a:solidFill>
                        </a:rPr>
                        <a:t>)/(</a:t>
                      </a:r>
                      <a:r>
                        <a:rPr lang="en-US" altLang="zh-CN" dirty="0" err="1">
                          <a:solidFill>
                            <a:schemeClr val="tx1"/>
                          </a:solidFill>
                        </a:rPr>
                        <a:t>TP+FP+FN+TN</a:t>
                      </a:r>
                      <a:r>
                        <a:rPr lang="en-US" altLang="zh-CN" dirty="0">
                          <a:solidFill>
                            <a:schemeClr val="tx1"/>
                          </a:solidFill>
                        </a:rPr>
                        <a:t>)</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hMerge="1">
                  <a:txBody>
                    <a:bodyPr/>
                    <a:lstStyle/>
                    <a:p>
                      <a:endParaRPr lang="zh-CN" altLang="en-US"/>
                    </a:p>
                  </a:txBody>
                  <a:tcPr/>
                </a:tc>
                <a:extLst>
                  <a:ext uri="{0D108BD9-81ED-4DB2-BD59-A6C34878D82A}">
                    <a16:rowId xmlns:a16="http://schemas.microsoft.com/office/drawing/2014/main" val="386164805"/>
                  </a:ext>
                </a:extLst>
              </a:tr>
              <a:tr h="468000">
                <a:tc gridSpan="2" vMerge="1">
                  <a:txBody>
                    <a:bodyPr/>
                    <a:lstStyle/>
                    <a:p>
                      <a:endParaRPr lang="zh-CN" altLang="en-US"/>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hMerge="1"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PRE=TP/(</a:t>
                      </a:r>
                      <a:r>
                        <a:rPr lang="en-US" altLang="zh-CN" dirty="0" err="1">
                          <a:solidFill>
                            <a:schemeClr val="tx1"/>
                          </a:solidFill>
                        </a:rPr>
                        <a:t>TP+FP</a:t>
                      </a:r>
                      <a:r>
                        <a:rPr lang="en-US" altLang="zh-CN" dirty="0">
                          <a:solidFill>
                            <a:schemeClr val="tx1"/>
                          </a:solidFill>
                        </a:rPr>
                        <a:t>)</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a:txBody>
                    <a:bodyPr/>
                    <a:lstStyle/>
                    <a:p>
                      <a:pPr algn="ct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FFCC99"/>
                    </a:solidFill>
                  </a:tcPr>
                </a:tc>
                <a:tc gridSpan="2"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hMerge="1" vMerge="1">
                  <a:txBody>
                    <a:bodyPr/>
                    <a:lstStyle/>
                    <a:p>
                      <a:endParaRPr lang="zh-CN" altLang="en-US"/>
                    </a:p>
                  </a:txBody>
                  <a:tcPr/>
                </a:tc>
                <a:extLst>
                  <a:ext uri="{0D108BD9-81ED-4DB2-BD59-A6C34878D82A}">
                    <a16:rowId xmlns:a16="http://schemas.microsoft.com/office/drawing/2014/main" val="2598415908"/>
                  </a:ext>
                </a:extLst>
              </a:tr>
            </a:tbl>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BD676CC-E4E3-4DC8-B32E-AF51B7EBF9BB}"/>
                  </a:ext>
                </a:extLst>
              </p:cNvPr>
              <p:cNvSpPr txBox="1"/>
              <p:nvPr/>
            </p:nvSpPr>
            <p:spPr>
              <a:xfrm>
                <a:off x="4397328" y="4852337"/>
                <a:ext cx="292605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𝑠𝑐𝑜𝑟𝑒</m:t>
                      </m:r>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𝑇𝑃</m:t>
                          </m:r>
                        </m:num>
                        <m:den>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𝑇𝑃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𝐹𝑁</m:t>
                          </m:r>
                        </m:den>
                      </m:f>
                    </m:oMath>
                  </m:oMathPara>
                </a14:m>
                <a:endParaRPr lang="zh-CN" altLang="en-US" dirty="0"/>
              </a:p>
            </p:txBody>
          </p:sp>
        </mc:Choice>
        <mc:Fallback xmlns="">
          <p:sp>
            <p:nvSpPr>
              <p:cNvPr id="12" name="文本框 11">
                <a:extLst>
                  <a:ext uri="{FF2B5EF4-FFF2-40B4-BE49-F238E27FC236}">
                    <a16:creationId xmlns:a16="http://schemas.microsoft.com/office/drawing/2014/main" id="{DBD676CC-E4E3-4DC8-B32E-AF51B7EBF9BB}"/>
                  </a:ext>
                </a:extLst>
              </p:cNvPr>
              <p:cNvSpPr txBox="1">
                <a:spLocks noRot="1" noChangeAspect="1" noMove="1" noResize="1" noEditPoints="1" noAdjustHandles="1" noChangeArrowheads="1" noChangeShapeType="1" noTextEdit="1"/>
              </p:cNvSpPr>
              <p:nvPr/>
            </p:nvSpPr>
            <p:spPr>
              <a:xfrm>
                <a:off x="4397328" y="4852337"/>
                <a:ext cx="2926057" cy="525016"/>
              </a:xfrm>
              <a:prstGeom prst="rect">
                <a:avLst/>
              </a:prstGeom>
              <a:blipFill>
                <a:blip r:embed="rId3"/>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29993802-95CA-4026-9580-AD23149C8D3C}"/>
              </a:ext>
            </a:extLst>
          </p:cNvPr>
          <p:cNvSpPr txBox="1"/>
          <p:nvPr/>
        </p:nvSpPr>
        <p:spPr>
          <a:xfrm>
            <a:off x="805990" y="4914790"/>
            <a:ext cx="3408201" cy="400110"/>
          </a:xfrm>
          <a:prstGeom prst="rect">
            <a:avLst/>
          </a:prstGeom>
          <a:noFill/>
        </p:spPr>
        <p:txBody>
          <a:bodyPr wrap="square" rtlCol="0">
            <a:spAutoFit/>
          </a:bodyPr>
          <a:lstStyle/>
          <a:p>
            <a:r>
              <a:rPr lang="zh-CN" altLang="en-US" sz="2000" dirty="0"/>
              <a:t>精度和灵敏度的调和平均数：</a:t>
            </a:r>
            <a:endParaRPr lang="en-US" altLang="zh-CN" sz="2000" dirty="0"/>
          </a:p>
        </p:txBody>
      </p:sp>
      <p:sp>
        <p:nvSpPr>
          <p:cNvPr id="23" name="文本框 22">
            <a:extLst>
              <a:ext uri="{FF2B5EF4-FFF2-40B4-BE49-F238E27FC236}">
                <a16:creationId xmlns:a16="http://schemas.microsoft.com/office/drawing/2014/main" id="{EE475C21-288E-4BFC-998E-CBCF6E4130EE}"/>
              </a:ext>
            </a:extLst>
          </p:cNvPr>
          <p:cNvSpPr txBox="1"/>
          <p:nvPr/>
        </p:nvSpPr>
        <p:spPr>
          <a:xfrm>
            <a:off x="805990" y="5737865"/>
            <a:ext cx="3408201" cy="400110"/>
          </a:xfrm>
          <a:prstGeom prst="rect">
            <a:avLst/>
          </a:prstGeom>
          <a:noFill/>
        </p:spPr>
        <p:txBody>
          <a:bodyPr wrap="square" rtlCol="0">
            <a:spAutoFit/>
          </a:bodyPr>
          <a:lstStyle/>
          <a:p>
            <a:r>
              <a:rPr lang="en-US" altLang="zh-CN" sz="2000" dirty="0"/>
              <a:t>Matthews</a:t>
            </a:r>
            <a:r>
              <a:rPr lang="zh-CN" altLang="en-US" sz="2000" dirty="0"/>
              <a:t>相关系数 </a:t>
            </a:r>
            <a:r>
              <a:rPr lang="en-US" altLang="zh-CN" sz="2000" dirty="0"/>
              <a:t>(MCC)</a:t>
            </a:r>
            <a:r>
              <a:rPr lang="zh-CN" altLang="en-US" sz="2000" dirty="0"/>
              <a:t>：</a:t>
            </a:r>
            <a:endParaRPr lang="en-US" altLang="zh-CN" sz="20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7473576-E865-41A2-B029-18B3C95CA8A9}"/>
                  </a:ext>
                </a:extLst>
              </p:cNvPr>
              <p:cNvSpPr txBox="1"/>
              <p:nvPr/>
            </p:nvSpPr>
            <p:spPr>
              <a:xfrm>
                <a:off x="4397328" y="5611003"/>
                <a:ext cx="6097054" cy="6538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𝑀𝐶𝐶</m:t>
                      </m:r>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𝑇𝑁</m:t>
                              </m:r>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𝐹𝑁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𝐹𝑃</m:t>
                              </m:r>
                            </m:e>
                          </m:d>
                        </m:num>
                        <m:den>
                          <m:rad>
                            <m:radPr>
                              <m:degHide m:val="on"/>
                              <m:ctrlPr>
                                <a:rPr lang="en-US" altLang="zh-CN" i="1" smtClean="0">
                                  <a:latin typeface="Cambria Math" panose="02040503050406030204" pitchFamily="18" charset="0"/>
                                  <a:ea typeface="Cambria Math" panose="02040503050406030204" pitchFamily="18" charset="0"/>
                                </a:rPr>
                              </m:ctrlPr>
                            </m:radPr>
                            <m:deg/>
                            <m:e>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𝐹𝑁</m:t>
                                  </m:r>
                                </m:e>
                              </m:d>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𝐹𝑃</m:t>
                                  </m:r>
                                </m:e>
                              </m:d>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𝐹𝑃</m:t>
                                  </m:r>
                                </m:e>
                              </m:d>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𝐹𝑁</m:t>
                                  </m:r>
                                </m:e>
                              </m:d>
                            </m:e>
                          </m:rad>
                        </m:den>
                      </m:f>
                    </m:oMath>
                  </m:oMathPara>
                </a14:m>
                <a:endParaRPr lang="zh-CN" altLang="en-US" dirty="0"/>
              </a:p>
            </p:txBody>
          </p:sp>
        </mc:Choice>
        <mc:Fallback xmlns="">
          <p:sp>
            <p:nvSpPr>
              <p:cNvPr id="24" name="文本框 23">
                <a:extLst>
                  <a:ext uri="{FF2B5EF4-FFF2-40B4-BE49-F238E27FC236}">
                    <a16:creationId xmlns:a16="http://schemas.microsoft.com/office/drawing/2014/main" id="{B7473576-E865-41A2-B029-18B3C95CA8A9}"/>
                  </a:ext>
                </a:extLst>
              </p:cNvPr>
              <p:cNvSpPr txBox="1">
                <a:spLocks noRot="1" noChangeAspect="1" noMove="1" noResize="1" noEditPoints="1" noAdjustHandles="1" noChangeArrowheads="1" noChangeShapeType="1" noTextEdit="1"/>
              </p:cNvSpPr>
              <p:nvPr/>
            </p:nvSpPr>
            <p:spPr>
              <a:xfrm>
                <a:off x="4397328" y="5611003"/>
                <a:ext cx="6097054" cy="653833"/>
              </a:xfrm>
              <a:prstGeom prst="rect">
                <a:avLst/>
              </a:prstGeom>
              <a:blipFill>
                <a:blip r:embed="rId5"/>
                <a:stretch>
                  <a:fillRect b="-926"/>
                </a:stretch>
              </a:blipFill>
            </p:spPr>
            <p:txBody>
              <a:bodyPr/>
              <a:lstStyle/>
              <a:p>
                <a:r>
                  <a:rPr lang="zh-CN" altLang="en-US">
                    <a:noFill/>
                  </a:rPr>
                  <a:t> </a:t>
                </a:r>
              </a:p>
            </p:txBody>
          </p:sp>
        </mc:Fallback>
      </mc:AlternateContent>
      <p:sp>
        <p:nvSpPr>
          <p:cNvPr id="2" name="右大括号 1">
            <a:extLst>
              <a:ext uri="{FF2B5EF4-FFF2-40B4-BE49-F238E27FC236}">
                <a16:creationId xmlns:a16="http://schemas.microsoft.com/office/drawing/2014/main" id="{0CB9B0D8-14EA-4FE2-8E26-BFC6A16EAE6D}"/>
              </a:ext>
            </a:extLst>
          </p:cNvPr>
          <p:cNvSpPr/>
          <p:nvPr/>
        </p:nvSpPr>
        <p:spPr>
          <a:xfrm>
            <a:off x="10667999" y="2667451"/>
            <a:ext cx="225287" cy="2709902"/>
          </a:xfrm>
          <a:prstGeom prst="rightBrace">
            <a:avLst>
              <a:gd name="adj1" fmla="val 4239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1FA2A5A-925E-4806-B0C0-7644EF88EB8E}"/>
              </a:ext>
            </a:extLst>
          </p:cNvPr>
          <p:cNvSpPr txBox="1"/>
          <p:nvPr/>
        </p:nvSpPr>
        <p:spPr>
          <a:xfrm>
            <a:off x="11155177" y="2684467"/>
            <a:ext cx="461665" cy="2647449"/>
          </a:xfrm>
          <a:prstGeom prst="rect">
            <a:avLst/>
          </a:prstGeom>
          <a:noFill/>
        </p:spPr>
        <p:txBody>
          <a:bodyPr vert="eaVert" wrap="square" rtlCol="0">
            <a:spAutoFit/>
          </a:bodyPr>
          <a:lstStyle/>
          <a:p>
            <a:r>
              <a:rPr lang="zh-CN" altLang="en-US" dirty="0"/>
              <a:t>对样本分布的改变较敏感</a:t>
            </a:r>
          </a:p>
        </p:txBody>
      </p:sp>
      <p:sp>
        <p:nvSpPr>
          <p:cNvPr id="5" name="对话气泡: 椭圆形 4">
            <a:extLst>
              <a:ext uri="{FF2B5EF4-FFF2-40B4-BE49-F238E27FC236}">
                <a16:creationId xmlns:a16="http://schemas.microsoft.com/office/drawing/2014/main" id="{01A50FC3-E8E6-4768-8166-15FD408C2AA2}"/>
              </a:ext>
            </a:extLst>
          </p:cNvPr>
          <p:cNvSpPr/>
          <p:nvPr/>
        </p:nvSpPr>
        <p:spPr>
          <a:xfrm>
            <a:off x="8406926" y="4113733"/>
            <a:ext cx="2748251" cy="138044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比较均衡的指标，两类别样本含量差别很大仍可用</a:t>
            </a:r>
          </a:p>
        </p:txBody>
      </p:sp>
    </p:spTree>
    <p:extLst>
      <p:ext uri="{BB962C8B-B14F-4D97-AF65-F5344CB8AC3E}">
        <p14:creationId xmlns:p14="http://schemas.microsoft.com/office/powerpoint/2010/main" val="10637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性能评估</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1" name="文本框 10">
            <a:extLst>
              <a:ext uri="{FF2B5EF4-FFF2-40B4-BE49-F238E27FC236}">
                <a16:creationId xmlns:a16="http://schemas.microsoft.com/office/drawing/2014/main" id="{B632A079-9941-45E2-9862-527B3C3CCAFB}"/>
              </a:ext>
            </a:extLst>
          </p:cNvPr>
          <p:cNvSpPr txBox="1"/>
          <p:nvPr/>
        </p:nvSpPr>
        <p:spPr>
          <a:xfrm>
            <a:off x="805990" y="989602"/>
            <a:ext cx="4786500" cy="523220"/>
          </a:xfrm>
          <a:prstGeom prst="rect">
            <a:avLst/>
          </a:prstGeom>
          <a:noFill/>
        </p:spPr>
        <p:txBody>
          <a:bodyPr wrap="square" rtlCol="0">
            <a:spAutoFit/>
          </a:bodyPr>
          <a:lstStyle/>
          <a:p>
            <a:r>
              <a:rPr lang="en-US" altLang="zh-CN" sz="2800" dirty="0"/>
              <a:t>ROC</a:t>
            </a:r>
            <a:r>
              <a:rPr lang="zh-CN" altLang="en-US" sz="2800" dirty="0"/>
              <a:t>曲线和</a:t>
            </a:r>
            <a:r>
              <a:rPr lang="en-US" altLang="zh-CN" sz="2800" dirty="0"/>
              <a:t>AUC</a:t>
            </a:r>
          </a:p>
        </p:txBody>
      </p:sp>
      <p:pic>
        <p:nvPicPr>
          <p:cNvPr id="2" name="图片 1">
            <a:extLst>
              <a:ext uri="{FF2B5EF4-FFF2-40B4-BE49-F238E27FC236}">
                <a16:creationId xmlns:a16="http://schemas.microsoft.com/office/drawing/2014/main" id="{D9CBAF17-4C6A-4DC4-86AA-F8C1A3D383F6}"/>
              </a:ext>
            </a:extLst>
          </p:cNvPr>
          <p:cNvPicPr>
            <a:picLocks noChangeAspect="1"/>
          </p:cNvPicPr>
          <p:nvPr/>
        </p:nvPicPr>
        <p:blipFill rotWithShape="1">
          <a:blip r:embed="rId2"/>
          <a:srcRect l="509" r="57552" b="8813"/>
          <a:stretch/>
        </p:blipFill>
        <p:spPr>
          <a:xfrm>
            <a:off x="1018025" y="1812677"/>
            <a:ext cx="3659993" cy="3501445"/>
          </a:xfrm>
          <a:prstGeom prst="rect">
            <a:avLst/>
          </a:prstGeom>
        </p:spPr>
      </p:pic>
      <p:sp>
        <p:nvSpPr>
          <p:cNvPr id="14" name="文本框 13">
            <a:extLst>
              <a:ext uri="{FF2B5EF4-FFF2-40B4-BE49-F238E27FC236}">
                <a16:creationId xmlns:a16="http://schemas.microsoft.com/office/drawing/2014/main" id="{C3D804A1-F421-4B9D-99D1-E5B74A9716E1}"/>
              </a:ext>
            </a:extLst>
          </p:cNvPr>
          <p:cNvSpPr txBox="1"/>
          <p:nvPr/>
        </p:nvSpPr>
        <p:spPr>
          <a:xfrm>
            <a:off x="5261185" y="1812677"/>
            <a:ext cx="6215198" cy="3643433"/>
          </a:xfrm>
          <a:prstGeom prst="rect">
            <a:avLst/>
          </a:prstGeom>
          <a:noFill/>
        </p:spPr>
        <p:txBody>
          <a:bodyPr wrap="square" rtlCol="0">
            <a:spAutoFit/>
          </a:bodyPr>
          <a:lstStyle/>
          <a:p>
            <a:pPr marL="342900" indent="-342900">
              <a:lnSpc>
                <a:spcPts val="3100"/>
              </a:lnSpc>
              <a:buFont typeface="Arial" panose="020B0604020202020204" pitchFamily="34" charset="0"/>
              <a:buChar char="•"/>
            </a:pPr>
            <a:r>
              <a:rPr lang="en-US" altLang="zh-CN" sz="2400" dirty="0"/>
              <a:t>ROC</a:t>
            </a:r>
            <a:r>
              <a:rPr lang="zh-CN" altLang="en-US" sz="2400" dirty="0"/>
              <a:t>曲线全称是“受试者工作特征”曲线</a:t>
            </a:r>
            <a:endParaRPr lang="en-US" altLang="zh-CN" sz="2400" dirty="0"/>
          </a:p>
          <a:p>
            <a:pPr>
              <a:lnSpc>
                <a:spcPts val="3100"/>
              </a:lnSpc>
            </a:pPr>
            <a:endParaRPr lang="en-US" altLang="zh-CN" sz="2400" dirty="0"/>
          </a:p>
          <a:p>
            <a:pPr marL="342900" indent="-342900">
              <a:lnSpc>
                <a:spcPts val="3100"/>
              </a:lnSpc>
              <a:buFont typeface="Arial" panose="020B0604020202020204" pitchFamily="34" charset="0"/>
              <a:buChar char="•"/>
            </a:pPr>
            <a:r>
              <a:rPr lang="zh-CN" altLang="en-US" sz="2400" dirty="0"/>
              <a:t>我们根据学习器的预测结果对样例进行排序，按照顺序逐个把样例作为正例进行预测，每次计算出两个重要量的值，分别以他们为横、纵坐标作图，得到“</a:t>
            </a:r>
            <a:r>
              <a:rPr lang="en-US" altLang="zh-CN" sz="2400" dirty="0"/>
              <a:t>ROC</a:t>
            </a:r>
            <a:r>
              <a:rPr lang="zh-CN" altLang="en-US" sz="2400" dirty="0"/>
              <a:t>曲线”</a:t>
            </a:r>
            <a:endParaRPr lang="en-US" altLang="zh-CN" sz="2400" dirty="0"/>
          </a:p>
          <a:p>
            <a:pPr marL="342900" indent="-342900">
              <a:lnSpc>
                <a:spcPts val="3100"/>
              </a:lnSpc>
              <a:buFont typeface="Arial" panose="020B0604020202020204" pitchFamily="34" charset="0"/>
              <a:buChar char="•"/>
            </a:pPr>
            <a:endParaRPr lang="en-US" altLang="zh-CN" sz="2400" dirty="0"/>
          </a:p>
          <a:p>
            <a:pPr marL="342900" indent="-342900">
              <a:lnSpc>
                <a:spcPts val="3100"/>
              </a:lnSpc>
              <a:buFont typeface="Arial" panose="020B0604020202020204" pitchFamily="34" charset="0"/>
              <a:buChar char="•"/>
            </a:pPr>
            <a:r>
              <a:rPr lang="zh-CN" altLang="en-US" sz="2400" dirty="0"/>
              <a:t>横坐标是“假正例率”，纵坐标是“真正例率”</a:t>
            </a:r>
            <a:endParaRPr lang="en-US" altLang="zh-CN" sz="2400" dirty="0"/>
          </a:p>
        </p:txBody>
      </p:sp>
      <p:sp>
        <p:nvSpPr>
          <p:cNvPr id="15" name="文本框 14">
            <a:extLst>
              <a:ext uri="{FF2B5EF4-FFF2-40B4-BE49-F238E27FC236}">
                <a16:creationId xmlns:a16="http://schemas.microsoft.com/office/drawing/2014/main" id="{A938F2E0-B7F6-43BA-9CEC-603C9D213407}"/>
              </a:ext>
            </a:extLst>
          </p:cNvPr>
          <p:cNvSpPr txBox="1"/>
          <p:nvPr/>
        </p:nvSpPr>
        <p:spPr>
          <a:xfrm>
            <a:off x="805989" y="5720985"/>
            <a:ext cx="10418601" cy="858055"/>
          </a:xfrm>
          <a:prstGeom prst="rect">
            <a:avLst/>
          </a:prstGeom>
          <a:noFill/>
        </p:spPr>
        <p:txBody>
          <a:bodyPr wrap="square" rtlCol="0">
            <a:spAutoFit/>
          </a:bodyPr>
          <a:lstStyle/>
          <a:p>
            <a:pPr marL="342900" indent="-342900">
              <a:lnSpc>
                <a:spcPts val="3100"/>
              </a:lnSpc>
              <a:buFont typeface="Arial" panose="020B0604020202020204" pitchFamily="34" charset="0"/>
              <a:buChar char="•"/>
            </a:pPr>
            <a:r>
              <a:rPr lang="zh-CN" altLang="en-US" sz="2400" dirty="0"/>
              <a:t>为了更好的比较性能优劣，则通过</a:t>
            </a:r>
            <a:r>
              <a:rPr lang="en-US" altLang="zh-CN" sz="2400" dirty="0"/>
              <a:t>ROC</a:t>
            </a:r>
            <a:r>
              <a:rPr lang="zh-CN" altLang="en-US" sz="2400" dirty="0"/>
              <a:t>曲线下的面积，即</a:t>
            </a:r>
            <a:r>
              <a:rPr lang="en-US" altLang="zh-CN" sz="2400" dirty="0"/>
              <a:t>AUC</a:t>
            </a:r>
            <a:r>
              <a:rPr lang="zh-CN" altLang="en-US" sz="2400" dirty="0"/>
              <a:t>进行比较</a:t>
            </a:r>
            <a:endParaRPr lang="en-US" altLang="zh-CN" sz="2400" dirty="0"/>
          </a:p>
          <a:p>
            <a:pPr marL="342900" indent="-342900">
              <a:lnSpc>
                <a:spcPts val="3100"/>
              </a:lnSpc>
              <a:buFont typeface="Arial" panose="020B0604020202020204" pitchFamily="34" charset="0"/>
              <a:buChar char="•"/>
            </a:pPr>
            <a:r>
              <a:rPr lang="en-US" altLang="zh-CN" sz="2400" dirty="0"/>
              <a:t>AUC</a:t>
            </a:r>
            <a:r>
              <a:rPr lang="zh-CN" altLang="en-US" sz="2400" dirty="0"/>
              <a:t>值越大的分类器，预测越准确</a:t>
            </a:r>
            <a:endParaRPr lang="en-US" altLang="zh-CN" sz="2400" dirty="0"/>
          </a:p>
        </p:txBody>
      </p:sp>
      <p:sp>
        <p:nvSpPr>
          <p:cNvPr id="12" name="文本框 11">
            <a:extLst>
              <a:ext uri="{FF2B5EF4-FFF2-40B4-BE49-F238E27FC236}">
                <a16:creationId xmlns:a16="http://schemas.microsoft.com/office/drawing/2014/main" id="{1AFE6CD4-C9AC-40AD-A6B2-B95CC6FEFEB0}"/>
              </a:ext>
            </a:extLst>
          </p:cNvPr>
          <p:cNvSpPr txBox="1"/>
          <p:nvPr/>
        </p:nvSpPr>
        <p:spPr>
          <a:xfrm>
            <a:off x="2737474" y="2951946"/>
            <a:ext cx="6555629"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当测试集中正负样本的分布变换的时候，</a:t>
            </a:r>
            <a:r>
              <a:rPr lang="en-US" altLang="zh-CN" sz="2800" dirty="0"/>
              <a:t>ROC</a:t>
            </a:r>
            <a:r>
              <a:rPr lang="zh-CN" altLang="en-US" sz="2800" dirty="0"/>
              <a:t>曲线能够保持不变。</a:t>
            </a:r>
            <a:endParaRPr lang="en-US" altLang="zh-CN" sz="2800" dirty="0"/>
          </a:p>
        </p:txBody>
      </p:sp>
    </p:spTree>
    <p:extLst>
      <p:ext uri="{BB962C8B-B14F-4D97-AF65-F5344CB8AC3E}">
        <p14:creationId xmlns:p14="http://schemas.microsoft.com/office/powerpoint/2010/main" val="19003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性能评估</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1" name="文本框 10">
            <a:extLst>
              <a:ext uri="{FF2B5EF4-FFF2-40B4-BE49-F238E27FC236}">
                <a16:creationId xmlns:a16="http://schemas.microsoft.com/office/drawing/2014/main" id="{B632A079-9941-45E2-9862-527B3C3CCAFB}"/>
              </a:ext>
            </a:extLst>
          </p:cNvPr>
          <p:cNvSpPr txBox="1"/>
          <p:nvPr/>
        </p:nvSpPr>
        <p:spPr>
          <a:xfrm>
            <a:off x="813862" y="827884"/>
            <a:ext cx="4786500" cy="523220"/>
          </a:xfrm>
          <a:prstGeom prst="rect">
            <a:avLst/>
          </a:prstGeom>
          <a:noFill/>
        </p:spPr>
        <p:txBody>
          <a:bodyPr wrap="square" rtlCol="0">
            <a:spAutoFit/>
          </a:bodyPr>
          <a:lstStyle/>
          <a:p>
            <a:r>
              <a:rPr lang="en-US" altLang="zh-CN" sz="2800" dirty="0"/>
              <a:t>ROC</a:t>
            </a:r>
            <a:r>
              <a:rPr lang="zh-CN" altLang="en-US" sz="2800" dirty="0"/>
              <a:t>曲线画法举例</a:t>
            </a:r>
            <a:endParaRPr lang="en-US" altLang="zh-CN" sz="2800" dirty="0"/>
          </a:p>
        </p:txBody>
      </p:sp>
      <p:pic>
        <p:nvPicPr>
          <p:cNvPr id="4" name="图片 3">
            <a:extLst>
              <a:ext uri="{FF2B5EF4-FFF2-40B4-BE49-F238E27FC236}">
                <a16:creationId xmlns:a16="http://schemas.microsoft.com/office/drawing/2014/main" id="{8B09CE7B-F504-4A1E-AC92-6D06B4CC537F}"/>
              </a:ext>
            </a:extLst>
          </p:cNvPr>
          <p:cNvPicPr>
            <a:picLocks noChangeAspect="1"/>
          </p:cNvPicPr>
          <p:nvPr/>
        </p:nvPicPr>
        <p:blipFill>
          <a:blip r:embed="rId2"/>
          <a:stretch>
            <a:fillRect/>
          </a:stretch>
        </p:blipFill>
        <p:spPr>
          <a:xfrm>
            <a:off x="813862" y="2771117"/>
            <a:ext cx="4468275" cy="3680170"/>
          </a:xfrm>
          <a:prstGeom prst="rect">
            <a:avLst/>
          </a:prstGeom>
        </p:spPr>
      </p:pic>
      <p:pic>
        <p:nvPicPr>
          <p:cNvPr id="5" name="图片 4">
            <a:extLst>
              <a:ext uri="{FF2B5EF4-FFF2-40B4-BE49-F238E27FC236}">
                <a16:creationId xmlns:a16="http://schemas.microsoft.com/office/drawing/2014/main" id="{E159E167-AF1B-460B-A288-80134EC6CEEA}"/>
              </a:ext>
            </a:extLst>
          </p:cNvPr>
          <p:cNvPicPr>
            <a:picLocks noChangeAspect="1"/>
          </p:cNvPicPr>
          <p:nvPr/>
        </p:nvPicPr>
        <p:blipFill>
          <a:blip r:embed="rId3"/>
          <a:stretch>
            <a:fillRect/>
          </a:stretch>
        </p:blipFill>
        <p:spPr>
          <a:xfrm>
            <a:off x="937722" y="2789339"/>
            <a:ext cx="4260665" cy="3798761"/>
          </a:xfrm>
          <a:prstGeom prst="rect">
            <a:avLst/>
          </a:prstGeom>
        </p:spPr>
      </p:pic>
      <p:sp>
        <p:nvSpPr>
          <p:cNvPr id="6" name="矩形 5">
            <a:extLst>
              <a:ext uri="{FF2B5EF4-FFF2-40B4-BE49-F238E27FC236}">
                <a16:creationId xmlns:a16="http://schemas.microsoft.com/office/drawing/2014/main" id="{7173A828-CE23-44E4-A070-874FC547D7AC}"/>
              </a:ext>
            </a:extLst>
          </p:cNvPr>
          <p:cNvSpPr/>
          <p:nvPr/>
        </p:nvSpPr>
        <p:spPr>
          <a:xfrm>
            <a:off x="813862" y="1470057"/>
            <a:ext cx="10572148" cy="1200329"/>
          </a:xfrm>
          <a:prstGeom prst="rect">
            <a:avLst/>
          </a:prstGeom>
        </p:spPr>
        <p:txBody>
          <a:bodyPr wrap="square">
            <a:spAutoFit/>
          </a:bodyPr>
          <a:lstStyle/>
          <a:p>
            <a:r>
              <a:rPr lang="zh-CN" altLang="en-US" dirty="0">
                <a:solidFill>
                  <a:srgbClr val="303030"/>
                </a:solidFill>
                <a:latin typeface="Verdana" panose="020B0604030504040204" pitchFamily="34" charset="0"/>
              </a:rPr>
              <a:t>举例来说，对于图中的第</a:t>
            </a:r>
            <a:r>
              <a:rPr lang="en-US" altLang="zh-CN" dirty="0">
                <a:solidFill>
                  <a:srgbClr val="303030"/>
                </a:solidFill>
                <a:latin typeface="Verdana" panose="020B0604030504040204" pitchFamily="34" charset="0"/>
              </a:rPr>
              <a:t>4</a:t>
            </a:r>
            <a:r>
              <a:rPr lang="zh-CN" altLang="en-US" dirty="0">
                <a:solidFill>
                  <a:srgbClr val="303030"/>
                </a:solidFill>
                <a:latin typeface="Verdana" panose="020B0604030504040204" pitchFamily="34" charset="0"/>
              </a:rPr>
              <a:t>个样本，其“</a:t>
            </a:r>
            <a:r>
              <a:rPr lang="en-US" altLang="zh-CN" dirty="0">
                <a:solidFill>
                  <a:srgbClr val="303030"/>
                </a:solidFill>
                <a:latin typeface="Verdana" panose="020B0604030504040204" pitchFamily="34" charset="0"/>
              </a:rPr>
              <a:t>Score”</a:t>
            </a:r>
            <a:r>
              <a:rPr lang="zh-CN" altLang="en-US" dirty="0">
                <a:solidFill>
                  <a:srgbClr val="303030"/>
                </a:solidFill>
                <a:latin typeface="Verdana" panose="020B0604030504040204" pitchFamily="34" charset="0"/>
              </a:rPr>
              <a:t>值为</a:t>
            </a:r>
            <a:r>
              <a:rPr lang="en-US" altLang="zh-CN" dirty="0">
                <a:solidFill>
                  <a:srgbClr val="303030"/>
                </a:solidFill>
                <a:latin typeface="Verdana" panose="020B0604030504040204" pitchFamily="34" charset="0"/>
              </a:rPr>
              <a:t>0.6</a:t>
            </a:r>
            <a:r>
              <a:rPr lang="zh-CN" altLang="en-US" dirty="0">
                <a:solidFill>
                  <a:srgbClr val="303030"/>
                </a:solidFill>
                <a:latin typeface="Verdana" panose="020B0604030504040204" pitchFamily="34" charset="0"/>
              </a:rPr>
              <a:t>，那么样本</a:t>
            </a:r>
            <a:r>
              <a:rPr lang="en-US" altLang="zh-CN" dirty="0">
                <a:solidFill>
                  <a:srgbClr val="303030"/>
                </a:solidFill>
                <a:latin typeface="Verdana" panose="020B0604030504040204" pitchFamily="34" charset="0"/>
              </a:rPr>
              <a:t>1</a:t>
            </a:r>
            <a:r>
              <a:rPr lang="zh-CN" altLang="en-US" dirty="0">
                <a:solidFill>
                  <a:srgbClr val="303030"/>
                </a:solidFill>
                <a:latin typeface="Verdana" panose="020B0604030504040204" pitchFamily="34" charset="0"/>
              </a:rPr>
              <a:t>，</a:t>
            </a:r>
            <a:r>
              <a:rPr lang="en-US" altLang="zh-CN" dirty="0">
                <a:solidFill>
                  <a:srgbClr val="303030"/>
                </a:solidFill>
                <a:latin typeface="Verdana" panose="020B0604030504040204" pitchFamily="34" charset="0"/>
              </a:rPr>
              <a:t>2</a:t>
            </a:r>
            <a:r>
              <a:rPr lang="zh-CN" altLang="en-US" dirty="0">
                <a:solidFill>
                  <a:srgbClr val="303030"/>
                </a:solidFill>
                <a:latin typeface="Verdana" panose="020B0604030504040204" pitchFamily="34" charset="0"/>
              </a:rPr>
              <a:t>，</a:t>
            </a:r>
            <a:r>
              <a:rPr lang="en-US" altLang="zh-CN" dirty="0">
                <a:solidFill>
                  <a:srgbClr val="303030"/>
                </a:solidFill>
                <a:latin typeface="Verdana" panose="020B0604030504040204" pitchFamily="34" charset="0"/>
              </a:rPr>
              <a:t>3</a:t>
            </a:r>
            <a:r>
              <a:rPr lang="zh-CN" altLang="en-US" dirty="0">
                <a:solidFill>
                  <a:srgbClr val="303030"/>
                </a:solidFill>
                <a:latin typeface="Verdana" panose="020B0604030504040204" pitchFamily="34" charset="0"/>
              </a:rPr>
              <a:t>，</a:t>
            </a:r>
            <a:r>
              <a:rPr lang="en-US" altLang="zh-CN" dirty="0">
                <a:solidFill>
                  <a:srgbClr val="303030"/>
                </a:solidFill>
                <a:latin typeface="Verdana" panose="020B0604030504040204" pitchFamily="34" charset="0"/>
              </a:rPr>
              <a:t>4</a:t>
            </a:r>
            <a:r>
              <a:rPr lang="zh-CN" altLang="en-US" dirty="0">
                <a:solidFill>
                  <a:srgbClr val="303030"/>
                </a:solidFill>
                <a:latin typeface="Verdana" panose="020B0604030504040204" pitchFamily="34" charset="0"/>
              </a:rPr>
              <a:t>都被认为是正样本，因为它们的“</a:t>
            </a:r>
            <a:r>
              <a:rPr lang="en-US" altLang="zh-CN" dirty="0">
                <a:solidFill>
                  <a:srgbClr val="303030"/>
                </a:solidFill>
                <a:latin typeface="Verdana" panose="020B0604030504040204" pitchFamily="34" charset="0"/>
              </a:rPr>
              <a:t>Score”</a:t>
            </a:r>
            <a:r>
              <a:rPr lang="zh-CN" altLang="en-US" dirty="0">
                <a:solidFill>
                  <a:srgbClr val="303030"/>
                </a:solidFill>
                <a:latin typeface="Verdana" panose="020B0604030504040204" pitchFamily="34" charset="0"/>
              </a:rPr>
              <a:t>值都大于等于</a:t>
            </a:r>
            <a:r>
              <a:rPr lang="en-US" altLang="zh-CN" dirty="0">
                <a:solidFill>
                  <a:srgbClr val="303030"/>
                </a:solidFill>
                <a:latin typeface="Verdana" panose="020B0604030504040204" pitchFamily="34" charset="0"/>
              </a:rPr>
              <a:t>0.6</a:t>
            </a:r>
            <a:r>
              <a:rPr lang="zh-CN" altLang="en-US" dirty="0">
                <a:solidFill>
                  <a:srgbClr val="303030"/>
                </a:solidFill>
                <a:latin typeface="Verdana" panose="020B0604030504040204" pitchFamily="34" charset="0"/>
              </a:rPr>
              <a:t>，而其他样本则都认为是负样本。每次选取一个不同的</a:t>
            </a:r>
            <a:r>
              <a:rPr lang="en-US" altLang="zh-CN" dirty="0">
                <a:solidFill>
                  <a:srgbClr val="303030"/>
                </a:solidFill>
                <a:latin typeface="Verdana" panose="020B0604030504040204" pitchFamily="34" charset="0"/>
              </a:rPr>
              <a:t>threshold</a:t>
            </a:r>
            <a:r>
              <a:rPr lang="zh-CN" altLang="en-US" dirty="0">
                <a:solidFill>
                  <a:srgbClr val="303030"/>
                </a:solidFill>
                <a:latin typeface="Verdana" panose="020B0604030504040204" pitchFamily="34" charset="0"/>
              </a:rPr>
              <a:t>，我们就可以得到一组</a:t>
            </a:r>
            <a:r>
              <a:rPr lang="en-US" altLang="zh-CN" dirty="0" err="1">
                <a:solidFill>
                  <a:srgbClr val="303030"/>
                </a:solidFill>
                <a:latin typeface="Verdana" panose="020B0604030504040204" pitchFamily="34" charset="0"/>
              </a:rPr>
              <a:t>FPR</a:t>
            </a:r>
            <a:r>
              <a:rPr lang="zh-CN" altLang="en-US" dirty="0">
                <a:solidFill>
                  <a:srgbClr val="303030"/>
                </a:solidFill>
                <a:latin typeface="Verdana" panose="020B0604030504040204" pitchFamily="34" charset="0"/>
              </a:rPr>
              <a:t>和</a:t>
            </a:r>
            <a:r>
              <a:rPr lang="en-US" altLang="zh-CN" dirty="0" err="1">
                <a:solidFill>
                  <a:srgbClr val="303030"/>
                </a:solidFill>
                <a:latin typeface="Verdana" panose="020B0604030504040204" pitchFamily="34" charset="0"/>
              </a:rPr>
              <a:t>TPR</a:t>
            </a:r>
            <a:r>
              <a:rPr lang="zh-CN" altLang="en-US" dirty="0">
                <a:solidFill>
                  <a:srgbClr val="303030"/>
                </a:solidFill>
                <a:latin typeface="Verdana" panose="020B0604030504040204" pitchFamily="34" charset="0"/>
              </a:rPr>
              <a:t>，即</a:t>
            </a:r>
            <a:r>
              <a:rPr lang="en-US" altLang="zh-CN" dirty="0">
                <a:solidFill>
                  <a:srgbClr val="303030"/>
                </a:solidFill>
                <a:latin typeface="Verdana" panose="020B0604030504040204" pitchFamily="34" charset="0"/>
              </a:rPr>
              <a:t>ROC</a:t>
            </a:r>
            <a:r>
              <a:rPr lang="zh-CN" altLang="en-US" dirty="0">
                <a:solidFill>
                  <a:srgbClr val="303030"/>
                </a:solidFill>
                <a:latin typeface="Verdana" panose="020B0604030504040204" pitchFamily="34" charset="0"/>
              </a:rPr>
              <a:t>曲线上的一点。这样一来，我们一共得到了</a:t>
            </a:r>
            <a:r>
              <a:rPr lang="en-US" altLang="zh-CN" dirty="0">
                <a:solidFill>
                  <a:srgbClr val="303030"/>
                </a:solidFill>
                <a:latin typeface="Verdana" panose="020B0604030504040204" pitchFamily="34" charset="0"/>
              </a:rPr>
              <a:t>20</a:t>
            </a:r>
            <a:r>
              <a:rPr lang="zh-CN" altLang="en-US" dirty="0">
                <a:solidFill>
                  <a:srgbClr val="303030"/>
                </a:solidFill>
                <a:latin typeface="Verdana" panose="020B0604030504040204" pitchFamily="34" charset="0"/>
              </a:rPr>
              <a:t>组</a:t>
            </a:r>
            <a:r>
              <a:rPr lang="en-US" altLang="zh-CN" dirty="0" err="1">
                <a:solidFill>
                  <a:srgbClr val="303030"/>
                </a:solidFill>
                <a:latin typeface="Verdana" panose="020B0604030504040204" pitchFamily="34" charset="0"/>
              </a:rPr>
              <a:t>FPR</a:t>
            </a:r>
            <a:r>
              <a:rPr lang="zh-CN" altLang="en-US" dirty="0">
                <a:solidFill>
                  <a:srgbClr val="303030"/>
                </a:solidFill>
                <a:latin typeface="Verdana" panose="020B0604030504040204" pitchFamily="34" charset="0"/>
              </a:rPr>
              <a:t>和</a:t>
            </a:r>
            <a:r>
              <a:rPr lang="en-US" altLang="zh-CN" dirty="0" err="1">
                <a:solidFill>
                  <a:srgbClr val="303030"/>
                </a:solidFill>
                <a:latin typeface="Verdana" panose="020B0604030504040204" pitchFamily="34" charset="0"/>
              </a:rPr>
              <a:t>TPR</a:t>
            </a:r>
            <a:r>
              <a:rPr lang="zh-CN" altLang="en-US" dirty="0">
                <a:solidFill>
                  <a:srgbClr val="303030"/>
                </a:solidFill>
                <a:latin typeface="Verdana" panose="020B0604030504040204" pitchFamily="34" charset="0"/>
              </a:rPr>
              <a:t>的值，将它们画在</a:t>
            </a:r>
            <a:r>
              <a:rPr lang="en-US" altLang="zh-CN" dirty="0">
                <a:solidFill>
                  <a:srgbClr val="303030"/>
                </a:solidFill>
                <a:latin typeface="Verdana" panose="020B0604030504040204" pitchFamily="34" charset="0"/>
              </a:rPr>
              <a:t>ROC</a:t>
            </a:r>
            <a:r>
              <a:rPr lang="zh-CN" altLang="en-US" dirty="0">
                <a:solidFill>
                  <a:srgbClr val="303030"/>
                </a:solidFill>
                <a:latin typeface="Verdana" panose="020B0604030504040204" pitchFamily="34" charset="0"/>
              </a:rPr>
              <a:t>曲线的结果如下图：</a:t>
            </a:r>
            <a:endParaRPr lang="zh-CN" altLang="en-US" dirty="0"/>
          </a:p>
        </p:txBody>
      </p:sp>
      <p:graphicFrame>
        <p:nvGraphicFramePr>
          <p:cNvPr id="13" name="表格 12">
            <a:extLst>
              <a:ext uri="{FF2B5EF4-FFF2-40B4-BE49-F238E27FC236}">
                <a16:creationId xmlns:a16="http://schemas.microsoft.com/office/drawing/2014/main" id="{E12B5E09-47B6-48A5-B7EB-0032F318C80E}"/>
              </a:ext>
            </a:extLst>
          </p:cNvPr>
          <p:cNvGraphicFramePr>
            <a:graphicFrameLocks noGrp="1"/>
          </p:cNvGraphicFramePr>
          <p:nvPr/>
        </p:nvGraphicFramePr>
        <p:xfrm>
          <a:off x="5702322" y="2789339"/>
          <a:ext cx="4965679" cy="1872000"/>
        </p:xfrm>
        <a:graphic>
          <a:graphicData uri="http://schemas.openxmlformats.org/drawingml/2006/table">
            <a:tbl>
              <a:tblPr firstRow="1" bandRow="1">
                <a:tableStyleId>{073A0DAA-6AF3-43AB-8588-CEC1D06C72B9}</a:tableStyleId>
              </a:tblPr>
              <a:tblGrid>
                <a:gridCol w="1173284">
                  <a:extLst>
                    <a:ext uri="{9D8B030D-6E8A-4147-A177-3AD203B41FA5}">
                      <a16:colId xmlns:a16="http://schemas.microsoft.com/office/drawing/2014/main" val="3033619603"/>
                    </a:ext>
                  </a:extLst>
                </a:gridCol>
                <a:gridCol w="1100144">
                  <a:extLst>
                    <a:ext uri="{9D8B030D-6E8A-4147-A177-3AD203B41FA5}">
                      <a16:colId xmlns:a16="http://schemas.microsoft.com/office/drawing/2014/main" val="2560660169"/>
                    </a:ext>
                  </a:extLst>
                </a:gridCol>
                <a:gridCol w="1358847">
                  <a:extLst>
                    <a:ext uri="{9D8B030D-6E8A-4147-A177-3AD203B41FA5}">
                      <a16:colId xmlns:a16="http://schemas.microsoft.com/office/drawing/2014/main" val="2703243261"/>
                    </a:ext>
                  </a:extLst>
                </a:gridCol>
                <a:gridCol w="1333404">
                  <a:extLst>
                    <a:ext uri="{9D8B030D-6E8A-4147-A177-3AD203B41FA5}">
                      <a16:colId xmlns:a16="http://schemas.microsoft.com/office/drawing/2014/main" val="3649409923"/>
                    </a:ext>
                  </a:extLst>
                </a:gridCol>
              </a:tblGrid>
              <a:tr h="468000">
                <a:tc rowSpan="2" gridSpan="2">
                  <a:txBody>
                    <a:bodyPr/>
                    <a:lstStyle/>
                    <a:p>
                      <a:pPr algn="ctr"/>
                      <a:r>
                        <a:rPr lang="zh-CN" altLang="en-US" dirty="0">
                          <a:solidFill>
                            <a:schemeClr val="tx1"/>
                          </a:solidFill>
                        </a:rPr>
                        <a:t>混淆矩阵</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rowSpan="2" h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gridSpan="2">
                  <a:txBody>
                    <a:bodyPr/>
                    <a:lstStyle/>
                    <a:p>
                      <a:pPr algn="ctr"/>
                      <a:r>
                        <a:rPr lang="zh-CN" altLang="en-US" dirty="0">
                          <a:solidFill>
                            <a:schemeClr val="tx1"/>
                          </a:solidFill>
                        </a:rPr>
                        <a:t>预测结果</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h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4665588"/>
                  </a:ext>
                </a:extLst>
              </a:tr>
              <a:tr h="468000">
                <a:tc gridSpan="2" vMerge="1">
                  <a:txBody>
                    <a:bodyPr/>
                    <a:lstStyle/>
                    <a:p>
                      <a:endParaRPr lang="zh-CN" altLang="en-US"/>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hMerge="1"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zh-CN" altLang="en-US" dirty="0">
                          <a:solidFill>
                            <a:schemeClr val="tx1"/>
                          </a:solidFill>
                        </a:rPr>
                        <a:t>反例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extLst>
                  <a:ext uri="{0D108BD9-81ED-4DB2-BD59-A6C34878D82A}">
                    <a16:rowId xmlns:a16="http://schemas.microsoft.com/office/drawing/2014/main" val="2197300278"/>
                  </a:ext>
                </a:extLst>
              </a:tr>
              <a:tr h="468000">
                <a:tc rowSpan="2">
                  <a:txBody>
                    <a:bodyPr/>
                    <a:lstStyle/>
                    <a:p>
                      <a:pPr algn="ctr"/>
                      <a:r>
                        <a:rPr lang="zh-CN" altLang="en-US" b="1" dirty="0">
                          <a:solidFill>
                            <a:schemeClr val="tx1"/>
                          </a:solidFill>
                        </a:rPr>
                        <a:t>真实情况</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zh-CN" altLang="en-US" dirty="0">
                          <a:solidFill>
                            <a:schemeClr val="tx1"/>
                          </a:solidFill>
                        </a:rPr>
                        <a:t>正例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en-US" altLang="zh-CN" dirty="0">
                          <a:solidFill>
                            <a:schemeClr val="tx1"/>
                          </a:solidFill>
                        </a:rPr>
                        <a:t>TP</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FN</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40809550"/>
                  </a:ext>
                </a:extLst>
              </a:tr>
              <a:tr h="468000">
                <a:tc vMerge="1">
                  <a:txBody>
                    <a:bodyPr/>
                    <a:lstStyle/>
                    <a:p>
                      <a:endParaRPr lang="zh-CN" altLang="en-US" dirty="0"/>
                    </a:p>
                  </a:txBody>
                  <a:tcP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反例</a:t>
                      </a: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rgbClr val="B8DEE0"/>
                    </a:solidFill>
                  </a:tcPr>
                </a:tc>
                <a:tc>
                  <a:txBody>
                    <a:bodyPr/>
                    <a:lstStyle/>
                    <a:p>
                      <a:pPr algn="ctr"/>
                      <a:r>
                        <a:rPr lang="en-US" altLang="zh-CN" dirty="0">
                          <a:solidFill>
                            <a:schemeClr val="tx1"/>
                          </a:solidFill>
                        </a:rPr>
                        <a:t>FP</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TN</a:t>
                      </a:r>
                      <a:endParaRPr lang="zh-CN" altLang="en-US" dirty="0">
                        <a:solidFill>
                          <a:schemeClr val="tx1"/>
                        </a:solidFill>
                      </a:endParaRPr>
                    </a:p>
                  </a:txBody>
                  <a:tcPr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0597949"/>
                  </a:ext>
                </a:extLst>
              </a:tr>
            </a:tbl>
          </a:graphicData>
        </a:graphic>
      </p:graphicFrame>
      <p:sp>
        <p:nvSpPr>
          <p:cNvPr id="8" name="矩形 7">
            <a:extLst>
              <a:ext uri="{FF2B5EF4-FFF2-40B4-BE49-F238E27FC236}">
                <a16:creationId xmlns:a16="http://schemas.microsoft.com/office/drawing/2014/main" id="{E1A3DFDE-D3CE-45D3-977B-461E9663FAA6}"/>
              </a:ext>
            </a:extLst>
          </p:cNvPr>
          <p:cNvSpPr/>
          <p:nvPr/>
        </p:nvSpPr>
        <p:spPr>
          <a:xfrm>
            <a:off x="8282609" y="3790122"/>
            <a:ext cx="755374" cy="344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9" name="矩形 8">
            <a:extLst>
              <a:ext uri="{FF2B5EF4-FFF2-40B4-BE49-F238E27FC236}">
                <a16:creationId xmlns:a16="http://schemas.microsoft.com/office/drawing/2014/main" id="{309B11B8-A76E-4A5F-8DFC-A8DDCCB5372F}"/>
              </a:ext>
            </a:extLst>
          </p:cNvPr>
          <p:cNvSpPr/>
          <p:nvPr/>
        </p:nvSpPr>
        <p:spPr>
          <a:xfrm>
            <a:off x="1855304" y="3207026"/>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099F247-B143-404C-92BB-EE6FA94A1048}"/>
              </a:ext>
            </a:extLst>
          </p:cNvPr>
          <p:cNvSpPr/>
          <p:nvPr/>
        </p:nvSpPr>
        <p:spPr>
          <a:xfrm>
            <a:off x="1862255" y="3568148"/>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491CD51-934E-46BB-9924-D535D873E4CD}"/>
              </a:ext>
            </a:extLst>
          </p:cNvPr>
          <p:cNvSpPr/>
          <p:nvPr/>
        </p:nvSpPr>
        <p:spPr>
          <a:xfrm>
            <a:off x="1855303" y="4267200"/>
            <a:ext cx="262021"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B2C458D-E96F-42FE-A1F6-F6901EDE0ED8}"/>
              </a:ext>
            </a:extLst>
          </p:cNvPr>
          <p:cNvSpPr/>
          <p:nvPr/>
        </p:nvSpPr>
        <p:spPr>
          <a:xfrm>
            <a:off x="1864114" y="3874763"/>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42A3714-DE82-4346-94BA-8F56F27ECCF5}"/>
              </a:ext>
            </a:extLst>
          </p:cNvPr>
          <p:cNvSpPr/>
          <p:nvPr/>
        </p:nvSpPr>
        <p:spPr>
          <a:xfrm>
            <a:off x="8282609" y="4253631"/>
            <a:ext cx="755374" cy="344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23" name="矩形 22">
            <a:extLst>
              <a:ext uri="{FF2B5EF4-FFF2-40B4-BE49-F238E27FC236}">
                <a16:creationId xmlns:a16="http://schemas.microsoft.com/office/drawing/2014/main" id="{9ACA4705-2F2F-47A7-87CC-02A8699EA930}"/>
              </a:ext>
            </a:extLst>
          </p:cNvPr>
          <p:cNvSpPr/>
          <p:nvPr/>
        </p:nvSpPr>
        <p:spPr>
          <a:xfrm>
            <a:off x="1835751" y="5963405"/>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40BDFF8-6773-4B2F-99AD-EC0A4FC4A48C}"/>
              </a:ext>
            </a:extLst>
          </p:cNvPr>
          <p:cNvSpPr/>
          <p:nvPr/>
        </p:nvSpPr>
        <p:spPr>
          <a:xfrm>
            <a:off x="3939043" y="5955380"/>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0BAD39-6D25-4546-A7CD-348C8ED348EE}"/>
              </a:ext>
            </a:extLst>
          </p:cNvPr>
          <p:cNvSpPr/>
          <p:nvPr/>
        </p:nvSpPr>
        <p:spPr>
          <a:xfrm>
            <a:off x="3929269" y="3207026"/>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83916CE-484D-4D07-BD8F-67C63C9AE521}"/>
              </a:ext>
            </a:extLst>
          </p:cNvPr>
          <p:cNvSpPr/>
          <p:nvPr/>
        </p:nvSpPr>
        <p:spPr>
          <a:xfrm>
            <a:off x="1845852" y="4573815"/>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B88C0A1-45DA-4CF5-8CE0-82F1F8EDE3D8}"/>
              </a:ext>
            </a:extLst>
          </p:cNvPr>
          <p:cNvSpPr/>
          <p:nvPr/>
        </p:nvSpPr>
        <p:spPr>
          <a:xfrm>
            <a:off x="1835752" y="4931783"/>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EA559ED-4413-405F-A00C-38DC01DA205B}"/>
              </a:ext>
            </a:extLst>
          </p:cNvPr>
          <p:cNvSpPr/>
          <p:nvPr/>
        </p:nvSpPr>
        <p:spPr>
          <a:xfrm>
            <a:off x="1845851" y="6255292"/>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4B81E9A-3F08-4D36-AF84-139C65DCED56}"/>
              </a:ext>
            </a:extLst>
          </p:cNvPr>
          <p:cNvSpPr/>
          <p:nvPr/>
        </p:nvSpPr>
        <p:spPr>
          <a:xfrm>
            <a:off x="3923088" y="5244752"/>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4DC4E98-EE41-47A4-8325-56E89AC70F1C}"/>
              </a:ext>
            </a:extLst>
          </p:cNvPr>
          <p:cNvSpPr/>
          <p:nvPr/>
        </p:nvSpPr>
        <p:spPr>
          <a:xfrm>
            <a:off x="3929268" y="3876241"/>
            <a:ext cx="285249" cy="22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2098009-89AA-47BE-89C1-B157C32DAAA4}"/>
              </a:ext>
            </a:extLst>
          </p:cNvPr>
          <p:cNvSpPr/>
          <p:nvPr/>
        </p:nvSpPr>
        <p:spPr>
          <a:xfrm>
            <a:off x="3923084" y="5565551"/>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46656D2-6701-487E-908D-FF1E7D810760}"/>
              </a:ext>
            </a:extLst>
          </p:cNvPr>
          <p:cNvSpPr/>
          <p:nvPr/>
        </p:nvSpPr>
        <p:spPr>
          <a:xfrm>
            <a:off x="1832075" y="5596311"/>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684DC56-6CF4-4C28-8904-EDA4E36CE69A}"/>
              </a:ext>
            </a:extLst>
          </p:cNvPr>
          <p:cNvSpPr/>
          <p:nvPr/>
        </p:nvSpPr>
        <p:spPr>
          <a:xfrm>
            <a:off x="3923084" y="6255292"/>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6DF85D6-1770-44C0-AB2D-597FBFBA8069}"/>
              </a:ext>
            </a:extLst>
          </p:cNvPr>
          <p:cNvSpPr/>
          <p:nvPr/>
        </p:nvSpPr>
        <p:spPr>
          <a:xfrm>
            <a:off x="3923085" y="4901789"/>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09856EC-1A85-431C-BB28-64D5169C0524}"/>
              </a:ext>
            </a:extLst>
          </p:cNvPr>
          <p:cNvSpPr/>
          <p:nvPr/>
        </p:nvSpPr>
        <p:spPr>
          <a:xfrm>
            <a:off x="3923086" y="4545868"/>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8D50AD0-B216-417D-890A-1090702AD2A2}"/>
              </a:ext>
            </a:extLst>
          </p:cNvPr>
          <p:cNvSpPr/>
          <p:nvPr/>
        </p:nvSpPr>
        <p:spPr>
          <a:xfrm>
            <a:off x="3939042" y="3521946"/>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89D773F-776A-41EC-8BE5-72283D19BC23}"/>
              </a:ext>
            </a:extLst>
          </p:cNvPr>
          <p:cNvSpPr/>
          <p:nvPr/>
        </p:nvSpPr>
        <p:spPr>
          <a:xfrm>
            <a:off x="3923087" y="4232574"/>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FB11C2B-9365-4B02-BCFE-7070A8089D32}"/>
              </a:ext>
            </a:extLst>
          </p:cNvPr>
          <p:cNvSpPr/>
          <p:nvPr/>
        </p:nvSpPr>
        <p:spPr>
          <a:xfrm>
            <a:off x="1832075" y="5231698"/>
            <a:ext cx="285249" cy="22197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44" name="矩形 43">
            <a:extLst>
              <a:ext uri="{FF2B5EF4-FFF2-40B4-BE49-F238E27FC236}">
                <a16:creationId xmlns:a16="http://schemas.microsoft.com/office/drawing/2014/main" id="{A3CDE512-9036-4946-AE73-8F6730159888}"/>
              </a:ext>
            </a:extLst>
          </p:cNvPr>
          <p:cNvSpPr/>
          <p:nvPr/>
        </p:nvSpPr>
        <p:spPr>
          <a:xfrm>
            <a:off x="9673760" y="4253631"/>
            <a:ext cx="755374" cy="344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46" name="矩形 45">
            <a:extLst>
              <a:ext uri="{FF2B5EF4-FFF2-40B4-BE49-F238E27FC236}">
                <a16:creationId xmlns:a16="http://schemas.microsoft.com/office/drawing/2014/main" id="{CEADA2FC-D0D2-458A-92DF-5C81427CAF8B}"/>
              </a:ext>
            </a:extLst>
          </p:cNvPr>
          <p:cNvSpPr/>
          <p:nvPr/>
        </p:nvSpPr>
        <p:spPr>
          <a:xfrm>
            <a:off x="9650779" y="3783337"/>
            <a:ext cx="755374" cy="344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5691B461-E573-4011-86F5-0DD91B204DE6}"/>
                  </a:ext>
                </a:extLst>
              </p:cNvPr>
              <p:cNvSpPr txBox="1"/>
              <p:nvPr/>
            </p:nvSpPr>
            <p:spPr>
              <a:xfrm>
                <a:off x="5824781" y="5196971"/>
                <a:ext cx="3939521" cy="393569"/>
              </a:xfrm>
              <a:prstGeom prst="rect">
                <a:avLst/>
              </a:prstGeom>
              <a:noFill/>
            </p:spPr>
            <p:txBody>
              <a:bodyPr wrap="square" lIns="0" tIns="0" rIns="0" bIns="0" rtlCol="0">
                <a:spAutoFit/>
              </a:bodyPr>
              <a:lstStyle/>
              <a:p>
                <a:r>
                  <a:rPr lang="zh-CN" altLang="en-US" b="0" dirty="0"/>
                  <a:t>纵坐标</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𝑇𝑃𝑅</m:t>
                    </m:r>
                    <m:r>
                      <a:rPr lang="en-US" altLang="zh-CN" b="0"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𝑇𝑃</m:t>
                        </m:r>
                      </m:num>
                      <m:den>
                        <m:r>
                          <a:rPr lang="en-US" altLang="zh-CN" b="0" i="1" smtClean="0">
                            <a:latin typeface="Cambria Math" panose="02040503050406030204" pitchFamily="18" charset="0"/>
                            <a:ea typeface="Cambria Math" panose="02040503050406030204" pitchFamily="18" charset="0"/>
                          </a:rPr>
                          <m:t>𝑇𝑃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𝐹𝑁</m:t>
                        </m:r>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0.3</m:t>
                    </m:r>
                  </m:oMath>
                </a14:m>
                <a:endParaRPr lang="zh-CN" altLang="en-US" dirty="0"/>
              </a:p>
            </p:txBody>
          </p:sp>
        </mc:Choice>
        <mc:Fallback xmlns="">
          <p:sp>
            <p:nvSpPr>
              <p:cNvPr id="47" name="文本框 46">
                <a:extLst>
                  <a:ext uri="{FF2B5EF4-FFF2-40B4-BE49-F238E27FC236}">
                    <a16:creationId xmlns:a16="http://schemas.microsoft.com/office/drawing/2014/main" id="{5691B461-E573-4011-86F5-0DD91B204DE6}"/>
                  </a:ext>
                </a:extLst>
              </p:cNvPr>
              <p:cNvSpPr txBox="1">
                <a:spLocks noRot="1" noChangeAspect="1" noMove="1" noResize="1" noEditPoints="1" noAdjustHandles="1" noChangeArrowheads="1" noChangeShapeType="1" noTextEdit="1"/>
              </p:cNvSpPr>
              <p:nvPr/>
            </p:nvSpPr>
            <p:spPr>
              <a:xfrm>
                <a:off x="5824781" y="5196971"/>
                <a:ext cx="3939521" cy="393569"/>
              </a:xfrm>
              <a:prstGeom prst="rect">
                <a:avLst/>
              </a:prstGeom>
              <a:blipFill>
                <a:blip r:embed="rId4"/>
                <a:stretch>
                  <a:fillRect l="-3715" t="-6250" b="-203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546C45C-74AD-44E4-8BC2-9AB34E1D8492}"/>
                  </a:ext>
                </a:extLst>
              </p:cNvPr>
              <p:cNvSpPr txBox="1"/>
              <p:nvPr/>
            </p:nvSpPr>
            <p:spPr>
              <a:xfrm>
                <a:off x="5824781" y="5818285"/>
                <a:ext cx="3648300" cy="393569"/>
              </a:xfrm>
              <a:prstGeom prst="rect">
                <a:avLst/>
              </a:prstGeom>
              <a:noFill/>
            </p:spPr>
            <p:txBody>
              <a:bodyPr wrap="square" lIns="0" tIns="0" rIns="0" bIns="0" rtlCol="0">
                <a:spAutoFit/>
              </a:bodyPr>
              <a:lstStyle/>
              <a:p>
                <a:r>
                  <a:rPr lang="zh-CN" altLang="en-US" b="0" dirty="0"/>
                  <a:t>横坐标</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𝐹𝑃𝑅</m:t>
                    </m:r>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𝐹𝑃</m:t>
                        </m:r>
                      </m:num>
                      <m:den>
                        <m:r>
                          <a:rPr lang="en-US" altLang="zh-CN" b="0" i="1" smtClean="0">
                            <a:latin typeface="Cambria Math" panose="02040503050406030204" pitchFamily="18" charset="0"/>
                            <a:ea typeface="Cambria Math" panose="02040503050406030204" pitchFamily="18" charset="0"/>
                          </a:rPr>
                          <m:t>𝐹𝑃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𝑇𝑁</m:t>
                        </m:r>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10</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0.1</m:t>
                    </m:r>
                  </m:oMath>
                </a14:m>
                <a:endParaRPr lang="zh-CN" altLang="en-US" dirty="0"/>
              </a:p>
            </p:txBody>
          </p:sp>
        </mc:Choice>
        <mc:Fallback xmlns="">
          <p:sp>
            <p:nvSpPr>
              <p:cNvPr id="48" name="文本框 47">
                <a:extLst>
                  <a:ext uri="{FF2B5EF4-FFF2-40B4-BE49-F238E27FC236}">
                    <a16:creationId xmlns:a16="http://schemas.microsoft.com/office/drawing/2014/main" id="{A546C45C-74AD-44E4-8BC2-9AB34E1D8492}"/>
                  </a:ext>
                </a:extLst>
              </p:cNvPr>
              <p:cNvSpPr txBox="1">
                <a:spLocks noRot="1" noChangeAspect="1" noMove="1" noResize="1" noEditPoints="1" noAdjustHandles="1" noChangeArrowheads="1" noChangeShapeType="1" noTextEdit="1"/>
              </p:cNvSpPr>
              <p:nvPr/>
            </p:nvSpPr>
            <p:spPr>
              <a:xfrm>
                <a:off x="5824781" y="5818285"/>
                <a:ext cx="3648300" cy="393569"/>
              </a:xfrm>
              <a:prstGeom prst="rect">
                <a:avLst/>
              </a:prstGeom>
              <a:blipFill>
                <a:blip r:embed="rId5"/>
                <a:stretch>
                  <a:fillRect l="-4013" t="-6154"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77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4"/>
                                        </p:tgtEl>
                                      </p:cBhvr>
                                    </p:animEffect>
                                    <p:set>
                                      <p:cBhvr>
                                        <p:cTn id="88" dur="1" fill="hold">
                                          <p:stCondLst>
                                            <p:cond delay="499"/>
                                          </p:stCondLst>
                                        </p:cTn>
                                        <p:tgtEl>
                                          <p:spTgt spid="34"/>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6"/>
                                        </p:tgtEl>
                                      </p:cBhvr>
                                    </p:animEffect>
                                    <p:set>
                                      <p:cBhvr>
                                        <p:cTn id="97" dur="1" fill="hold">
                                          <p:stCondLst>
                                            <p:cond delay="499"/>
                                          </p:stCondLst>
                                        </p:cTn>
                                        <p:tgtEl>
                                          <p:spTgt spid="2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27"/>
                                        </p:tgtEl>
                                      </p:cBhvr>
                                    </p:animEffect>
                                    <p:set>
                                      <p:cBhvr>
                                        <p:cTn id="100" dur="1" fill="hold">
                                          <p:stCondLst>
                                            <p:cond delay="499"/>
                                          </p:stCondLst>
                                        </p:cTn>
                                        <p:tgtEl>
                                          <p:spTgt spid="2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500"/>
                                        <p:tgtEl>
                                          <p:spTgt spid="4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5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42"/>
                                        </p:tgtEl>
                                      </p:cBhvr>
                                    </p:animEffect>
                                    <p:set>
                                      <p:cBhvr>
                                        <p:cTn id="139" dur="1" fill="hold">
                                          <p:stCondLst>
                                            <p:cond delay="499"/>
                                          </p:stCondLst>
                                        </p:cTn>
                                        <p:tgtEl>
                                          <p:spTgt spid="42"/>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6"/>
                                        </p:tgtEl>
                                      </p:cBhvr>
                                    </p:animEffect>
                                    <p:set>
                                      <p:cBhvr>
                                        <p:cTn id="142" dur="1" fill="hold">
                                          <p:stCondLst>
                                            <p:cond delay="499"/>
                                          </p:stCondLst>
                                        </p:cTn>
                                        <p:tgtEl>
                                          <p:spTgt spid="36"/>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2"/>
                                        </p:tgtEl>
                                      </p:cBhvr>
                                    </p:animEffect>
                                    <p:set>
                                      <p:cBhvr>
                                        <p:cTn id="145" dur="1" fill="hold">
                                          <p:stCondLst>
                                            <p:cond delay="499"/>
                                          </p:stCondLst>
                                        </p:cTn>
                                        <p:tgtEl>
                                          <p:spTgt spid="32"/>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7"/>
                                        </p:tgtEl>
                                      </p:cBhvr>
                                    </p:animEffect>
                                    <p:set>
                                      <p:cBhvr>
                                        <p:cTn id="148" dur="1" fill="hold">
                                          <p:stCondLst>
                                            <p:cond delay="499"/>
                                          </p:stCondLst>
                                        </p:cTn>
                                        <p:tgtEl>
                                          <p:spTgt spid="3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5"/>
                                        </p:tgtEl>
                                      </p:cBhvr>
                                    </p:animEffect>
                                    <p:set>
                                      <p:cBhvr>
                                        <p:cTn id="151" dur="1" fill="hold">
                                          <p:stCondLst>
                                            <p:cond delay="499"/>
                                          </p:stCondLst>
                                        </p:cTn>
                                        <p:tgtEl>
                                          <p:spTgt spid="35"/>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41"/>
                                        </p:tgtEl>
                                      </p:cBhvr>
                                    </p:animEffect>
                                    <p:set>
                                      <p:cBhvr>
                                        <p:cTn id="154" dur="1" fill="hold">
                                          <p:stCondLst>
                                            <p:cond delay="499"/>
                                          </p:stCondLst>
                                        </p:cTn>
                                        <p:tgtEl>
                                          <p:spTgt spid="41"/>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39"/>
                                        </p:tgtEl>
                                      </p:cBhvr>
                                    </p:animEffect>
                                    <p:set>
                                      <p:cBhvr>
                                        <p:cTn id="157" dur="1" fill="hold">
                                          <p:stCondLst>
                                            <p:cond delay="499"/>
                                          </p:stCondLst>
                                        </p:cTn>
                                        <p:tgtEl>
                                          <p:spTgt spid="39"/>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40"/>
                                        </p:tgtEl>
                                      </p:cBhvr>
                                    </p:animEffect>
                                    <p:set>
                                      <p:cBhvr>
                                        <p:cTn id="160" dur="1" fill="hold">
                                          <p:stCondLst>
                                            <p:cond delay="499"/>
                                          </p:stCondLst>
                                        </p:cTn>
                                        <p:tgtEl>
                                          <p:spTgt spid="40"/>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38"/>
                                        </p:tgtEl>
                                      </p:cBhvr>
                                    </p:animEffect>
                                    <p:set>
                                      <p:cBhvr>
                                        <p:cTn id="163" dur="1" fill="hold">
                                          <p:stCondLst>
                                            <p:cond delay="499"/>
                                          </p:stCondLst>
                                        </p:cTn>
                                        <p:tgtEl>
                                          <p:spTgt spid="38"/>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fade">
                                      <p:cBhvr>
                                        <p:cTn id="168" dur="500"/>
                                        <p:tgtEl>
                                          <p:spTgt spid="4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fade">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5"/>
                                        </p:tgtEl>
                                        <p:attrNameLst>
                                          <p:attrName>style.visibility</p:attrName>
                                        </p:attrNameLst>
                                      </p:cBhvr>
                                      <p:to>
                                        <p:strVal val="visible"/>
                                      </p:to>
                                    </p:set>
                                    <p:animEffect transition="in" filter="fade">
                                      <p:cBhvr>
                                        <p:cTn id="17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6" grpId="0" animBg="1"/>
      <p:bldP spid="16" grpId="1" animBg="1"/>
      <p:bldP spid="17" grpId="0" animBg="1"/>
      <p:bldP spid="17" grpId="1" animBg="1"/>
      <p:bldP spid="21" grpId="0" animBg="1"/>
      <p:bldP spid="21" grpId="1" animBg="1"/>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4" grpId="0" animBg="1"/>
      <p:bldP spid="46" grpId="0" animBg="1"/>
      <p:bldP spid="47" grpId="0"/>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06900" y="2481952"/>
            <a:ext cx="7785100" cy="2131959"/>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22645" y="2643561"/>
            <a:ext cx="5708293" cy="820674"/>
          </a:xfrm>
          <a:prstGeom prst="rect">
            <a:avLst/>
          </a:prstGeom>
          <a:noFill/>
        </p:spPr>
        <p:txBody>
          <a:bodyPr wrap="square" rtlCol="0">
            <a:spAutoFit/>
          </a:bodyPr>
          <a:lstStyle/>
          <a:p>
            <a:pPr>
              <a:lnSpc>
                <a:spcPct val="150000"/>
              </a:lnSpc>
            </a:pPr>
            <a:r>
              <a:rPr lang="zh-CN" altLang="en-US" sz="3600" b="1" dirty="0">
                <a:solidFill>
                  <a:schemeClr val="bg1"/>
                </a:solidFill>
              </a:rPr>
              <a:t>实验过程及结果</a:t>
            </a:r>
          </a:p>
        </p:txBody>
      </p:sp>
      <p:sp>
        <p:nvSpPr>
          <p:cNvPr id="3" name="文本框 2"/>
          <p:cNvSpPr txBox="1"/>
          <p:nvPr/>
        </p:nvSpPr>
        <p:spPr>
          <a:xfrm>
            <a:off x="5822645" y="3571259"/>
            <a:ext cx="5708293" cy="580415"/>
          </a:xfrm>
          <a:prstGeom prst="rect">
            <a:avLst/>
          </a:prstGeom>
          <a:noFill/>
        </p:spPr>
        <p:txBody>
          <a:bodyPr wrap="square" rtlCol="0">
            <a:spAutoFit/>
          </a:bodyPr>
          <a:lstStyle/>
          <a:p>
            <a:pPr>
              <a:lnSpc>
                <a:spcPct val="150000"/>
              </a:lnSpc>
            </a:pPr>
            <a:r>
              <a:rPr lang="zh-CN" altLang="en-US" sz="2400" b="1" dirty="0">
                <a:solidFill>
                  <a:schemeClr val="bg1"/>
                </a:solidFill>
              </a:rPr>
              <a:t>第三部分</a:t>
            </a:r>
          </a:p>
        </p:txBody>
      </p:sp>
      <p:grpSp>
        <p:nvGrpSpPr>
          <p:cNvPr id="4" name="组合 3"/>
          <p:cNvGrpSpPr/>
          <p:nvPr/>
        </p:nvGrpSpPr>
        <p:grpSpPr>
          <a:xfrm>
            <a:off x="3373490" y="2481952"/>
            <a:ext cx="2131960" cy="2131960"/>
            <a:chOff x="1131485" y="2234042"/>
            <a:chExt cx="1607262" cy="1607262"/>
          </a:xfrm>
        </p:grpSpPr>
        <p:sp>
          <p:nvSpPr>
            <p:cNvPr id="5" name="椭圆 4"/>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Tree>
    <p:extLst>
      <p:ext uri="{BB962C8B-B14F-4D97-AF65-F5344CB8AC3E}">
        <p14:creationId xmlns:p14="http://schemas.microsoft.com/office/powerpoint/2010/main" val="2353873089"/>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Data Processing</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821317" y="1567833"/>
            <a:ext cx="2069465" cy="521970"/>
          </a:xfrm>
          <a:prstGeom prst="rect">
            <a:avLst/>
          </a:prstGeom>
          <a:noFill/>
        </p:spPr>
        <p:txBody>
          <a:bodyPr wrap="square" rtlCol="0">
            <a:spAutoFit/>
          </a:bodyPr>
          <a:lstStyle/>
          <a:p>
            <a:r>
              <a:rPr lang="zh-CN" altLang="en-US" sz="2800" dirty="0"/>
              <a:t>数据集分类</a:t>
            </a:r>
          </a:p>
        </p:txBody>
      </p:sp>
      <p:sp>
        <p:nvSpPr>
          <p:cNvPr id="9" name="TextBox 19">
            <a:extLst>
              <a:ext uri="{FF2B5EF4-FFF2-40B4-BE49-F238E27FC236}">
                <a16:creationId xmlns:a16="http://schemas.microsoft.com/office/drawing/2014/main" id="{1D2A2475-FB6F-4EEA-9231-D0716F862013}"/>
              </a:ext>
            </a:extLst>
          </p:cNvPr>
          <p:cNvSpPr txBox="1"/>
          <p:nvPr/>
        </p:nvSpPr>
        <p:spPr>
          <a:xfrm>
            <a:off x="6821318" y="2390656"/>
            <a:ext cx="4696774" cy="2264402"/>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使用</a:t>
            </a:r>
            <a:r>
              <a:rPr lang="en-US" altLang="zh-CN" sz="1600" dirty="0">
                <a:solidFill>
                  <a:schemeClr val="tx1">
                    <a:lumMod val="75000"/>
                    <a:lumOff val="25000"/>
                  </a:schemeClr>
                </a:solidFill>
                <a:cs typeface="+mn-ea"/>
                <a:sym typeface="+mn-lt"/>
              </a:rPr>
              <a:t>CD-HIT</a:t>
            </a:r>
            <a:r>
              <a:rPr lang="zh-CN" altLang="en-US" sz="1600" dirty="0">
                <a:solidFill>
                  <a:schemeClr val="tx1">
                    <a:lumMod val="75000"/>
                    <a:lumOff val="25000"/>
                  </a:schemeClr>
                </a:solidFill>
                <a:cs typeface="+mn-ea"/>
                <a:sym typeface="+mn-lt"/>
              </a:rPr>
              <a:t>去除冗余后，将数据分成两个集合</a:t>
            </a:r>
            <a:endParaRPr lang="en-US" altLang="zh-CN" sz="1600" dirty="0">
              <a:solidFill>
                <a:schemeClr val="tx1">
                  <a:lumMod val="75000"/>
                  <a:lumOff val="25000"/>
                </a:schemeClr>
              </a:solidFill>
              <a:cs typeface="+mn-ea"/>
              <a:sym typeface="+mn-lt"/>
            </a:endParaRPr>
          </a:p>
          <a:p>
            <a:pPr marL="285750" indent="-285750">
              <a:lnSpc>
                <a:spcPct val="150000"/>
              </a:lnSpc>
              <a:buFont typeface="Wingdings" panose="05000000000000000000" pitchFamily="2" charset="2"/>
              <a:buChar char="l"/>
            </a:pPr>
            <a:r>
              <a:rPr lang="zh-CN" altLang="en-US" sz="1600" b="1" dirty="0">
                <a:solidFill>
                  <a:schemeClr val="tx1">
                    <a:lumMod val="75000"/>
                    <a:lumOff val="25000"/>
                  </a:schemeClr>
                </a:solidFill>
                <a:cs typeface="+mn-ea"/>
                <a:sym typeface="+mn-lt"/>
              </a:rPr>
              <a:t>独立数据集：</a:t>
            </a:r>
            <a:r>
              <a:rPr lang="zh-CN" altLang="en-US" sz="1600" dirty="0">
                <a:solidFill>
                  <a:schemeClr val="tx1">
                    <a:lumMod val="75000"/>
                    <a:lumOff val="25000"/>
                  </a:schemeClr>
                </a:solidFill>
                <a:cs typeface="+mn-ea"/>
                <a:sym typeface="+mn-lt"/>
              </a:rPr>
              <a:t>用作最后的</a:t>
            </a:r>
            <a:r>
              <a:rPr lang="zh-CN" altLang="en-US" sz="1600" dirty="0">
                <a:solidFill>
                  <a:srgbClr val="C00000"/>
                </a:solidFill>
                <a:cs typeface="+mn-ea"/>
                <a:sym typeface="+mn-lt"/>
              </a:rPr>
              <a:t>独立测试</a:t>
            </a:r>
            <a:r>
              <a:rPr lang="zh-CN" altLang="en-US" sz="1600" dirty="0">
                <a:solidFill>
                  <a:schemeClr val="tx1">
                    <a:lumMod val="75000"/>
                    <a:lumOff val="25000"/>
                  </a:schemeClr>
                </a:solidFill>
                <a:cs typeface="+mn-ea"/>
                <a:sym typeface="+mn-lt"/>
              </a:rPr>
              <a:t>，在公平环境下测试我们的方法与已提出的最好方法两者的表现</a:t>
            </a:r>
            <a:endParaRPr lang="en-US" altLang="zh-CN" sz="1600" dirty="0">
              <a:solidFill>
                <a:schemeClr val="tx1">
                  <a:lumMod val="75000"/>
                  <a:lumOff val="25000"/>
                </a:schemeClr>
              </a:solidFill>
              <a:cs typeface="+mn-ea"/>
              <a:sym typeface="+mn-lt"/>
            </a:endParaRPr>
          </a:p>
          <a:p>
            <a:pPr marL="285750" indent="-285750">
              <a:lnSpc>
                <a:spcPct val="150000"/>
              </a:lnSpc>
              <a:buFont typeface="Wingdings" panose="05000000000000000000" pitchFamily="2" charset="2"/>
              <a:buChar char="l"/>
            </a:pPr>
            <a:r>
              <a:rPr lang="zh-CN" altLang="en-US" sz="1600" b="1" dirty="0">
                <a:solidFill>
                  <a:schemeClr val="tx1">
                    <a:lumMod val="75000"/>
                    <a:lumOff val="25000"/>
                  </a:schemeClr>
                </a:solidFill>
                <a:cs typeface="+mn-ea"/>
                <a:sym typeface="+mn-lt"/>
              </a:rPr>
              <a:t>基准数据集：</a:t>
            </a:r>
            <a:r>
              <a:rPr lang="zh-CN" altLang="en-US" sz="1600" dirty="0">
                <a:solidFill>
                  <a:schemeClr val="tx1">
                    <a:lumMod val="75000"/>
                    <a:lumOff val="25000"/>
                  </a:schemeClr>
                </a:solidFill>
                <a:cs typeface="+mn-ea"/>
                <a:sym typeface="+mn-lt"/>
              </a:rPr>
              <a:t>用作</a:t>
            </a:r>
            <a:r>
              <a:rPr lang="zh-CN" altLang="en-US" sz="1600" dirty="0">
                <a:solidFill>
                  <a:srgbClr val="C00000"/>
                </a:solidFill>
                <a:cs typeface="+mn-ea"/>
                <a:sym typeface="+mn-lt"/>
              </a:rPr>
              <a:t>训练集</a:t>
            </a:r>
            <a:r>
              <a:rPr lang="zh-CN" altLang="en-US" sz="1600" dirty="0">
                <a:solidFill>
                  <a:schemeClr val="tx1">
                    <a:lumMod val="75000"/>
                    <a:lumOff val="25000"/>
                  </a:schemeClr>
                </a:solidFill>
                <a:cs typeface="+mn-ea"/>
                <a:sym typeface="+mn-lt"/>
              </a:rPr>
              <a:t>。在实验过程中需要测试性能时，使用</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次</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折交叉验证方法处理</a:t>
            </a:r>
            <a:endParaRPr lang="en-US" altLang="zh-CN" sz="1600"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CCBB9A26-D9D8-4D8F-91CA-0A489A092E28}"/>
              </a:ext>
            </a:extLst>
          </p:cNvPr>
          <p:cNvPicPr>
            <a:picLocks noChangeAspect="1"/>
          </p:cNvPicPr>
          <p:nvPr/>
        </p:nvPicPr>
        <p:blipFill>
          <a:blip r:embed="rId2"/>
          <a:stretch>
            <a:fillRect/>
          </a:stretch>
        </p:blipFill>
        <p:spPr>
          <a:xfrm>
            <a:off x="770400" y="1569600"/>
            <a:ext cx="5351308" cy="4168800"/>
          </a:xfrm>
          <a:prstGeom prst="rect">
            <a:avLst/>
          </a:prstGeom>
        </p:spPr>
      </p:pic>
    </p:spTree>
    <p:extLst>
      <p:ext uri="{BB962C8B-B14F-4D97-AF65-F5344CB8AC3E}">
        <p14:creationId xmlns:p14="http://schemas.microsoft.com/office/powerpoint/2010/main" val="1795032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Data Processing</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957406" y="1585520"/>
            <a:ext cx="3320980" cy="523220"/>
          </a:xfrm>
          <a:prstGeom prst="rect">
            <a:avLst/>
          </a:prstGeom>
          <a:noFill/>
        </p:spPr>
        <p:txBody>
          <a:bodyPr wrap="square" rtlCol="0">
            <a:spAutoFit/>
          </a:bodyPr>
          <a:lstStyle/>
          <a:p>
            <a:r>
              <a:rPr lang="en-US" altLang="zh-CN" sz="2800" dirty="0"/>
              <a:t>10</a:t>
            </a:r>
            <a:r>
              <a:rPr lang="zh-CN" altLang="en-US" sz="2800" dirty="0"/>
              <a:t>折交叉验证</a:t>
            </a:r>
          </a:p>
        </p:txBody>
      </p:sp>
      <p:sp>
        <p:nvSpPr>
          <p:cNvPr id="9" name="TextBox 19">
            <a:extLst>
              <a:ext uri="{FF2B5EF4-FFF2-40B4-BE49-F238E27FC236}">
                <a16:creationId xmlns:a16="http://schemas.microsoft.com/office/drawing/2014/main" id="{1D2A2475-FB6F-4EEA-9231-D0716F862013}"/>
              </a:ext>
            </a:extLst>
          </p:cNvPr>
          <p:cNvSpPr txBox="1"/>
          <p:nvPr/>
        </p:nvSpPr>
        <p:spPr>
          <a:xfrm>
            <a:off x="957407" y="2408343"/>
            <a:ext cx="3799151" cy="1156407"/>
          </a:xfrm>
          <a:prstGeom prst="rect">
            <a:avLst/>
          </a:prstGeom>
          <a:noFill/>
        </p:spPr>
        <p:txBody>
          <a:bodyPr wrap="square" rtlCol="0">
            <a:spAutoFit/>
          </a:bodyPr>
          <a:lstStyle/>
          <a:p>
            <a:pPr>
              <a:lnSpc>
                <a:spcPct val="150000"/>
              </a:lnSpc>
            </a:pPr>
            <a:r>
              <a:rPr lang="zh-CN" altLang="en-US" sz="1600" b="1" dirty="0">
                <a:solidFill>
                  <a:schemeClr val="tx1">
                    <a:lumMod val="75000"/>
                    <a:lumOff val="25000"/>
                  </a:schemeClr>
                </a:solidFill>
                <a:cs typeface="+mn-ea"/>
                <a:sym typeface="+mn-lt"/>
              </a:rPr>
              <a:t>目的：</a:t>
            </a:r>
            <a:r>
              <a:rPr lang="zh-CN" altLang="en-US" sz="1600" dirty="0">
                <a:solidFill>
                  <a:schemeClr val="tx1">
                    <a:lumMod val="75000"/>
                    <a:lumOff val="25000"/>
                  </a:schemeClr>
                </a:solidFill>
                <a:cs typeface="+mn-ea"/>
                <a:sym typeface="+mn-lt"/>
              </a:rPr>
              <a:t>在使用单一数据集和保证充分训练的前提下，得出较为独立的测试结果</a:t>
            </a:r>
            <a:endParaRPr lang="en-US" altLang="zh-CN" sz="1600" dirty="0">
              <a:solidFill>
                <a:schemeClr val="tx1">
                  <a:lumMod val="75000"/>
                  <a:lumOff val="25000"/>
                </a:schemeClr>
              </a:solidFill>
              <a:cs typeface="+mn-ea"/>
              <a:sym typeface="+mn-lt"/>
            </a:endParaRPr>
          </a:p>
          <a:p>
            <a:pPr>
              <a:lnSpc>
                <a:spcPct val="150000"/>
              </a:lnSpc>
            </a:pPr>
            <a:r>
              <a:rPr lang="zh-CN" altLang="en-US" sz="1600" b="1" dirty="0">
                <a:solidFill>
                  <a:schemeClr val="tx1">
                    <a:lumMod val="75000"/>
                    <a:lumOff val="25000"/>
                  </a:schemeClr>
                </a:solidFill>
                <a:cs typeface="+mn-ea"/>
                <a:sym typeface="+mn-lt"/>
              </a:rPr>
              <a:t>过程：</a:t>
            </a:r>
            <a:endParaRPr lang="en-US" altLang="zh-CN" sz="1600" b="1"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64E02D19-EE25-4F94-A8D6-A3CE765F03D4}"/>
              </a:ext>
            </a:extLst>
          </p:cNvPr>
          <p:cNvPicPr>
            <a:picLocks noChangeAspect="1"/>
          </p:cNvPicPr>
          <p:nvPr/>
        </p:nvPicPr>
        <p:blipFill>
          <a:blip r:embed="rId2"/>
          <a:stretch>
            <a:fillRect/>
          </a:stretch>
        </p:blipFill>
        <p:spPr>
          <a:xfrm>
            <a:off x="5427678" y="1725163"/>
            <a:ext cx="6535811" cy="3681892"/>
          </a:xfrm>
          <a:prstGeom prst="rect">
            <a:avLst/>
          </a:prstGeom>
        </p:spPr>
      </p:pic>
      <p:sp>
        <p:nvSpPr>
          <p:cNvPr id="11" name="TextBox 19">
            <a:extLst>
              <a:ext uri="{FF2B5EF4-FFF2-40B4-BE49-F238E27FC236}">
                <a16:creationId xmlns:a16="http://schemas.microsoft.com/office/drawing/2014/main" id="{3D7B2F08-9B08-4415-B524-42894BFE91F5}"/>
              </a:ext>
            </a:extLst>
          </p:cNvPr>
          <p:cNvSpPr txBox="1"/>
          <p:nvPr/>
        </p:nvSpPr>
        <p:spPr>
          <a:xfrm>
            <a:off x="1567311" y="3139864"/>
            <a:ext cx="3189247" cy="2633734"/>
          </a:xfrm>
          <a:prstGeom prst="rect">
            <a:avLst/>
          </a:prstGeom>
          <a:noFill/>
        </p:spPr>
        <p:txBody>
          <a:bodyPr wrap="square" rtlCol="0">
            <a:spAutoFit/>
          </a:bodyPr>
          <a:lstStyle/>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将数据集</a:t>
            </a:r>
            <a:r>
              <a:rPr lang="en-US" altLang="zh-CN" sz="1600" dirty="0">
                <a:solidFill>
                  <a:schemeClr val="tx1">
                    <a:lumMod val="75000"/>
                    <a:lumOff val="25000"/>
                  </a:schemeClr>
                </a:solidFill>
                <a:cs typeface="+mn-ea"/>
                <a:sym typeface="+mn-lt"/>
              </a:rPr>
              <a:t>D</a:t>
            </a:r>
            <a:r>
              <a:rPr lang="zh-CN" altLang="en-US" sz="1600" dirty="0">
                <a:solidFill>
                  <a:schemeClr val="tx1">
                    <a:lumMod val="75000"/>
                    <a:lumOff val="25000"/>
                  </a:schemeClr>
                </a:solidFill>
                <a:cs typeface="+mn-ea"/>
                <a:sym typeface="+mn-lt"/>
              </a:rPr>
              <a:t>划分为</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个大小相似的互斥子集</a:t>
            </a:r>
            <a:endParaRPr lang="en-US" altLang="zh-CN" sz="1600" dirty="0">
              <a:solidFill>
                <a:schemeClr val="tx1">
                  <a:lumMod val="75000"/>
                  <a:lumOff val="25000"/>
                </a:schemeClr>
              </a:solidFill>
              <a:cs typeface="+mn-ea"/>
              <a:sym typeface="+mn-lt"/>
            </a:endParaRPr>
          </a:p>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每次用</a:t>
            </a:r>
            <a:r>
              <a:rPr lang="en-US" altLang="zh-CN" sz="1600" dirty="0">
                <a:solidFill>
                  <a:schemeClr val="tx1">
                    <a:lumMod val="75000"/>
                    <a:lumOff val="25000"/>
                  </a:schemeClr>
                </a:solidFill>
                <a:cs typeface="+mn-ea"/>
                <a:sym typeface="+mn-lt"/>
              </a:rPr>
              <a:t>9</a:t>
            </a:r>
            <a:r>
              <a:rPr lang="zh-CN" altLang="en-US" sz="1600" dirty="0">
                <a:solidFill>
                  <a:schemeClr val="tx1">
                    <a:lumMod val="75000"/>
                    <a:lumOff val="25000"/>
                  </a:schemeClr>
                </a:solidFill>
                <a:cs typeface="+mn-ea"/>
                <a:sym typeface="+mn-lt"/>
              </a:rPr>
              <a:t>个子集的并集作为训练集，余下的</a:t>
            </a:r>
            <a:r>
              <a:rPr lang="en-US" altLang="zh-CN" sz="1600" dirty="0">
                <a:solidFill>
                  <a:schemeClr val="tx1">
                    <a:lumMod val="75000"/>
                    <a:lumOff val="25000"/>
                  </a:schemeClr>
                </a:solidFill>
                <a:cs typeface="+mn-ea"/>
                <a:sym typeface="+mn-lt"/>
              </a:rPr>
              <a:t>1</a:t>
            </a:r>
            <a:r>
              <a:rPr lang="zh-CN" altLang="en-US" sz="1600" dirty="0">
                <a:solidFill>
                  <a:schemeClr val="tx1">
                    <a:lumMod val="75000"/>
                    <a:lumOff val="25000"/>
                  </a:schemeClr>
                </a:solidFill>
                <a:cs typeface="+mn-ea"/>
                <a:sym typeface="+mn-lt"/>
              </a:rPr>
              <a:t>个作为测试集，获得</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组训练</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测试集</a:t>
            </a:r>
            <a:endParaRPr lang="en-US" altLang="zh-CN" sz="1600" dirty="0">
              <a:solidFill>
                <a:schemeClr val="tx1">
                  <a:lumMod val="75000"/>
                  <a:lumOff val="25000"/>
                </a:schemeClr>
              </a:solidFill>
              <a:cs typeface="+mn-ea"/>
              <a:sym typeface="+mn-lt"/>
            </a:endParaRPr>
          </a:p>
          <a:p>
            <a:pPr marL="342900" indent="-342900">
              <a:lnSpc>
                <a:spcPct val="150000"/>
              </a:lnSpc>
              <a:buFont typeface="+mj-ea"/>
              <a:buAutoNum type="circleNumDbPlain"/>
            </a:pPr>
            <a:r>
              <a:rPr lang="zh-CN" altLang="en-US" sz="1600" dirty="0">
                <a:solidFill>
                  <a:schemeClr val="tx1">
                    <a:lumMod val="75000"/>
                    <a:lumOff val="25000"/>
                  </a:schemeClr>
                </a:solidFill>
                <a:cs typeface="+mn-ea"/>
                <a:sym typeface="+mn-lt"/>
              </a:rPr>
              <a:t>进行</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次训练和测试，返回测试结果的均值</a:t>
            </a:r>
            <a:endParaRPr lang="en-US" altLang="zh-CN"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834167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Feature Selection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427034" y="990600"/>
            <a:ext cx="2069465" cy="521970"/>
          </a:xfrm>
          <a:prstGeom prst="rect">
            <a:avLst/>
          </a:prstGeom>
          <a:noFill/>
        </p:spPr>
        <p:txBody>
          <a:bodyPr wrap="square" rtlCol="0">
            <a:spAutoFit/>
          </a:bodyPr>
          <a:lstStyle/>
          <a:p>
            <a:r>
              <a:rPr lang="zh-CN" altLang="en-US" sz="2800" dirty="0"/>
              <a:t>特征选择</a:t>
            </a:r>
          </a:p>
        </p:txBody>
      </p:sp>
      <p:sp>
        <p:nvSpPr>
          <p:cNvPr id="9" name="TextBox 19">
            <a:extLst>
              <a:ext uri="{FF2B5EF4-FFF2-40B4-BE49-F238E27FC236}">
                <a16:creationId xmlns:a16="http://schemas.microsoft.com/office/drawing/2014/main" id="{1D2A2475-FB6F-4EEA-9231-D0716F862013}"/>
              </a:ext>
            </a:extLst>
          </p:cNvPr>
          <p:cNvSpPr txBox="1"/>
          <p:nvPr/>
        </p:nvSpPr>
        <p:spPr>
          <a:xfrm>
            <a:off x="6427035" y="1687588"/>
            <a:ext cx="4696774" cy="189333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1600" b="1" dirty="0">
                <a:solidFill>
                  <a:srgbClr val="C00000"/>
                </a:solidFill>
                <a:cs typeface="+mn-ea"/>
                <a:sym typeface="+mn-lt"/>
              </a:rPr>
              <a:t>单种特征</a:t>
            </a:r>
            <a:r>
              <a:rPr lang="zh-CN" altLang="en-US" sz="1600" b="1" dirty="0">
                <a:cs typeface="+mn-ea"/>
                <a:sym typeface="+mn-lt"/>
              </a:rPr>
              <a:t>性能测试</a:t>
            </a:r>
          </a:p>
          <a:p>
            <a:pPr>
              <a:lnSpc>
                <a:spcPct val="150000"/>
              </a:lnSpc>
            </a:pPr>
            <a:r>
              <a:rPr lang="zh-CN" altLang="en-US" sz="1600" b="1" dirty="0">
                <a:solidFill>
                  <a:schemeClr val="tx1">
                    <a:lumMod val="75000"/>
                    <a:lumOff val="25000"/>
                  </a:schemeClr>
                </a:solidFill>
                <a:cs typeface="+mn-ea"/>
                <a:sym typeface="+mn-lt"/>
              </a:rPr>
              <a:t>方法：</a:t>
            </a:r>
            <a:r>
              <a:rPr lang="en-US" altLang="zh-CN" sz="1600" dirty="0">
                <a:solidFill>
                  <a:schemeClr val="tx1">
                    <a:lumMod val="75000"/>
                    <a:lumOff val="25000"/>
                  </a:schemeClr>
                </a:solidFill>
                <a:cs typeface="+mn-ea"/>
                <a:sym typeface="+mn-lt"/>
              </a:rPr>
              <a:t>ML</a:t>
            </a:r>
            <a:r>
              <a:rPr lang="zh-CN" altLang="en-US" sz="1600" dirty="0">
                <a:solidFill>
                  <a:schemeClr val="tx1">
                    <a:lumMod val="75000"/>
                    <a:lumOff val="25000"/>
                  </a:schemeClr>
                </a:solidFill>
                <a:cs typeface="+mn-ea"/>
                <a:sym typeface="+mn-lt"/>
              </a:rPr>
              <a:t>方法使用随机森林，数据集使用训练集</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次</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折</a:t>
            </a:r>
            <a:endParaRPr lang="en-US" altLang="zh-CN" sz="1600" dirty="0">
              <a:solidFill>
                <a:schemeClr val="tx1">
                  <a:lumMod val="75000"/>
                  <a:lumOff val="25000"/>
                </a:schemeClr>
              </a:solidFill>
              <a:cs typeface="+mn-ea"/>
              <a:sym typeface="+mn-lt"/>
            </a:endParaRPr>
          </a:p>
          <a:p>
            <a:pPr>
              <a:lnSpc>
                <a:spcPct val="150000"/>
              </a:lnSpc>
            </a:pPr>
            <a:r>
              <a:rPr lang="zh-CN" altLang="en-US" sz="1600" b="1" dirty="0">
                <a:solidFill>
                  <a:schemeClr val="tx1">
                    <a:lumMod val="75000"/>
                    <a:lumOff val="25000"/>
                  </a:schemeClr>
                </a:solidFill>
                <a:cs typeface="+mn-ea"/>
                <a:sym typeface="+mn-lt"/>
              </a:rPr>
              <a:t>结果：</a:t>
            </a:r>
            <a:r>
              <a:rPr lang="zh-CN" altLang="en-US" sz="1600" dirty="0">
                <a:solidFill>
                  <a:schemeClr val="tx1">
                    <a:lumMod val="75000"/>
                    <a:lumOff val="25000"/>
                  </a:schemeClr>
                </a:solidFill>
                <a:cs typeface="+mn-ea"/>
                <a:sym typeface="+mn-lt"/>
              </a:rPr>
              <a:t>在三组特征提取方法中，表现最好的分别是</a:t>
            </a:r>
            <a:r>
              <a:rPr lang="en-US" altLang="zh-CN" sz="1600" dirty="0">
                <a:solidFill>
                  <a:schemeClr val="tx1">
                    <a:lumMod val="75000"/>
                    <a:lumOff val="25000"/>
                  </a:schemeClr>
                </a:solidFill>
                <a:cs typeface="+mn-ea"/>
                <a:sym typeface="+mn-lt"/>
              </a:rPr>
              <a:t>KNN</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AAINDEX</a:t>
            </a:r>
            <a:r>
              <a:rPr lang="zh-CN" altLang="en-US" sz="1600" dirty="0">
                <a:solidFill>
                  <a:schemeClr val="tx1">
                    <a:lumMod val="75000"/>
                    <a:lumOff val="25000"/>
                  </a:schemeClr>
                </a:solidFill>
                <a:cs typeface="+mn-ea"/>
                <a:sym typeface="+mn-lt"/>
              </a:rPr>
              <a:t>和</a:t>
            </a:r>
            <a:r>
              <a:rPr lang="en-US" altLang="zh-CN" sz="1600" dirty="0">
                <a:solidFill>
                  <a:schemeClr val="tx1">
                    <a:lumMod val="75000"/>
                    <a:lumOff val="25000"/>
                  </a:schemeClr>
                </a:solidFill>
                <a:cs typeface="+mn-ea"/>
                <a:sym typeface="+mn-lt"/>
              </a:rPr>
              <a:t>LOGO</a:t>
            </a:r>
          </a:p>
        </p:txBody>
      </p:sp>
      <p:pic>
        <p:nvPicPr>
          <p:cNvPr id="2" name="图片 1">
            <a:extLst>
              <a:ext uri="{FF2B5EF4-FFF2-40B4-BE49-F238E27FC236}">
                <a16:creationId xmlns:a16="http://schemas.microsoft.com/office/drawing/2014/main" id="{C67B0A8B-101C-4118-91BB-8A30BFBEC85B}"/>
              </a:ext>
            </a:extLst>
          </p:cNvPr>
          <p:cNvPicPr>
            <a:picLocks noChangeAspect="1"/>
          </p:cNvPicPr>
          <p:nvPr/>
        </p:nvPicPr>
        <p:blipFill>
          <a:blip r:embed="rId2"/>
          <a:stretch>
            <a:fillRect/>
          </a:stretch>
        </p:blipFill>
        <p:spPr>
          <a:xfrm>
            <a:off x="1309825" y="960130"/>
            <a:ext cx="4060858" cy="5714410"/>
          </a:xfrm>
          <a:prstGeom prst="rect">
            <a:avLst/>
          </a:prstGeom>
        </p:spPr>
      </p:pic>
      <p:sp>
        <p:nvSpPr>
          <p:cNvPr id="11" name="TextBox 19">
            <a:extLst>
              <a:ext uri="{FF2B5EF4-FFF2-40B4-BE49-F238E27FC236}">
                <a16:creationId xmlns:a16="http://schemas.microsoft.com/office/drawing/2014/main" id="{85F989C1-5649-4C95-B727-A9C5E1CAB843}"/>
              </a:ext>
            </a:extLst>
          </p:cNvPr>
          <p:cNvSpPr txBox="1"/>
          <p:nvPr/>
        </p:nvSpPr>
        <p:spPr>
          <a:xfrm>
            <a:off x="6427035" y="3843357"/>
            <a:ext cx="4696774" cy="2633734"/>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1600" b="1" dirty="0">
                <a:solidFill>
                  <a:srgbClr val="C00000"/>
                </a:solidFill>
                <a:cs typeface="+mn-ea"/>
                <a:sym typeface="+mn-lt"/>
              </a:rPr>
              <a:t>多种特征组合</a:t>
            </a:r>
            <a:r>
              <a:rPr lang="zh-CN" altLang="en-US" sz="1600" b="1" dirty="0">
                <a:cs typeface="+mn-ea"/>
                <a:sym typeface="+mn-lt"/>
              </a:rPr>
              <a:t>性能测试</a:t>
            </a:r>
            <a:endParaRPr lang="en-US" altLang="zh-CN" sz="1600" b="1" dirty="0">
              <a:cs typeface="+mn-ea"/>
              <a:sym typeface="+mn-lt"/>
            </a:endParaRPr>
          </a:p>
          <a:p>
            <a:pPr>
              <a:lnSpc>
                <a:spcPct val="150000"/>
              </a:lnSpc>
            </a:pPr>
            <a:r>
              <a:rPr lang="zh-CN" altLang="en-US" sz="1600" b="1" dirty="0">
                <a:solidFill>
                  <a:schemeClr val="tx1">
                    <a:lumMod val="75000"/>
                    <a:lumOff val="25000"/>
                  </a:schemeClr>
                </a:solidFill>
                <a:cs typeface="+mn-ea"/>
                <a:sym typeface="+mn-lt"/>
              </a:rPr>
              <a:t>方法：</a:t>
            </a:r>
            <a:r>
              <a:rPr lang="zh-CN" altLang="en-US" sz="1600" dirty="0">
                <a:solidFill>
                  <a:schemeClr val="tx1">
                    <a:lumMod val="75000"/>
                    <a:lumOff val="25000"/>
                  </a:schemeClr>
                </a:solidFill>
                <a:cs typeface="+mn-ea"/>
                <a:sym typeface="+mn-lt"/>
              </a:rPr>
              <a:t>将</a:t>
            </a:r>
            <a:r>
              <a:rPr lang="en-US" altLang="zh-CN" sz="1600" dirty="0">
                <a:solidFill>
                  <a:schemeClr val="tx1">
                    <a:lumMod val="75000"/>
                    <a:lumOff val="25000"/>
                  </a:schemeClr>
                </a:solidFill>
                <a:cs typeface="+mn-ea"/>
                <a:sym typeface="+mn-lt"/>
              </a:rPr>
              <a:t>11</a:t>
            </a:r>
            <a:r>
              <a:rPr lang="zh-CN" altLang="en-US" sz="1600" dirty="0">
                <a:solidFill>
                  <a:schemeClr val="tx1">
                    <a:lumMod val="75000"/>
                    <a:lumOff val="25000"/>
                  </a:schemeClr>
                </a:solidFill>
                <a:cs typeface="+mn-ea"/>
                <a:sym typeface="+mn-lt"/>
              </a:rPr>
              <a:t>种特征拼在一起，形成</a:t>
            </a:r>
            <a:r>
              <a:rPr lang="en-US" altLang="zh-CN" sz="1600" dirty="0">
                <a:solidFill>
                  <a:schemeClr val="tx1">
                    <a:lumMod val="75000"/>
                    <a:lumOff val="25000"/>
                  </a:schemeClr>
                </a:solidFill>
                <a:cs typeface="+mn-ea"/>
                <a:sym typeface="+mn-lt"/>
              </a:rPr>
              <a:t>2275</a:t>
            </a:r>
            <a:r>
              <a:rPr lang="zh-CN" altLang="en-US" sz="1600" dirty="0">
                <a:solidFill>
                  <a:schemeClr val="tx1">
                    <a:lumMod val="75000"/>
                    <a:lumOff val="25000"/>
                  </a:schemeClr>
                </a:solidFill>
                <a:cs typeface="+mn-ea"/>
                <a:sym typeface="+mn-lt"/>
              </a:rPr>
              <a:t>维特征，用</a:t>
            </a:r>
            <a:r>
              <a:rPr lang="en-US" altLang="zh-CN" sz="1600" dirty="0">
                <a:solidFill>
                  <a:schemeClr val="tx1">
                    <a:lumMod val="75000"/>
                    <a:lumOff val="25000"/>
                  </a:schemeClr>
                </a:solidFill>
                <a:cs typeface="+mn-ea"/>
                <a:sym typeface="+mn-lt"/>
              </a:rPr>
              <a:t>GainRatio</a:t>
            </a:r>
            <a:r>
              <a:rPr lang="zh-CN" altLang="en-US" sz="1600" dirty="0">
                <a:solidFill>
                  <a:schemeClr val="tx1">
                    <a:lumMod val="75000"/>
                    <a:lumOff val="25000"/>
                  </a:schemeClr>
                </a:solidFill>
                <a:cs typeface="+mn-ea"/>
                <a:sym typeface="+mn-lt"/>
              </a:rPr>
              <a:t>排序。切割表现最好的前</a:t>
            </a:r>
            <a:r>
              <a:rPr lang="en-US" altLang="zh-CN" sz="1600" dirty="0">
                <a:solidFill>
                  <a:schemeClr val="tx1">
                    <a:lumMod val="75000"/>
                    <a:lumOff val="25000"/>
                  </a:schemeClr>
                </a:solidFill>
                <a:cs typeface="+mn-ea"/>
                <a:sym typeface="+mn-lt"/>
              </a:rPr>
              <a:t>X</a:t>
            </a:r>
            <a:r>
              <a:rPr lang="zh-CN" altLang="en-US" sz="1600" dirty="0">
                <a:solidFill>
                  <a:schemeClr val="tx1">
                    <a:lumMod val="75000"/>
                    <a:lumOff val="25000"/>
                  </a:schemeClr>
                </a:solidFill>
                <a:cs typeface="+mn-ea"/>
                <a:sym typeface="+mn-lt"/>
              </a:rPr>
              <a:t>维测试性能，</a:t>
            </a:r>
            <a:r>
              <a:rPr lang="en-US" altLang="zh-CN" sz="1600" dirty="0">
                <a:solidFill>
                  <a:schemeClr val="tx1">
                    <a:lumMod val="75000"/>
                    <a:lumOff val="25000"/>
                  </a:schemeClr>
                </a:solidFill>
                <a:cs typeface="+mn-ea"/>
                <a:sym typeface="+mn-lt"/>
              </a:rPr>
              <a:t>ML</a:t>
            </a:r>
            <a:r>
              <a:rPr lang="zh-CN" altLang="en-US" sz="1600" dirty="0">
                <a:solidFill>
                  <a:schemeClr val="tx1">
                    <a:lumMod val="75000"/>
                    <a:lumOff val="25000"/>
                  </a:schemeClr>
                </a:solidFill>
                <a:cs typeface="+mn-ea"/>
                <a:sym typeface="+mn-lt"/>
              </a:rPr>
              <a:t>方法使用随机森林，数据集使用训练集</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次</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折</a:t>
            </a:r>
            <a:endParaRPr lang="en-US" altLang="zh-CN" sz="1600" dirty="0">
              <a:solidFill>
                <a:schemeClr val="tx1">
                  <a:lumMod val="75000"/>
                  <a:lumOff val="25000"/>
                </a:schemeClr>
              </a:solidFill>
              <a:cs typeface="+mn-ea"/>
              <a:sym typeface="+mn-lt"/>
            </a:endParaRPr>
          </a:p>
          <a:p>
            <a:pPr>
              <a:lnSpc>
                <a:spcPct val="150000"/>
              </a:lnSpc>
            </a:pPr>
            <a:r>
              <a:rPr lang="zh-CN" altLang="en-US" sz="1600" b="1" dirty="0">
                <a:solidFill>
                  <a:schemeClr val="tx1">
                    <a:lumMod val="75000"/>
                    <a:lumOff val="25000"/>
                  </a:schemeClr>
                </a:solidFill>
                <a:cs typeface="+mn-ea"/>
                <a:sym typeface="+mn-lt"/>
              </a:rPr>
              <a:t>结果：</a:t>
            </a:r>
            <a:r>
              <a:rPr lang="zh-CN" altLang="en-US" sz="1600" dirty="0">
                <a:solidFill>
                  <a:schemeClr val="tx1">
                    <a:lumMod val="75000"/>
                    <a:lumOff val="25000"/>
                  </a:schemeClr>
                </a:solidFill>
                <a:cs typeface="+mn-ea"/>
                <a:sym typeface="+mn-lt"/>
              </a:rPr>
              <a:t>大肠杆菌</a:t>
            </a:r>
            <a:r>
              <a:rPr lang="en-US" altLang="zh-CN" sz="1600" dirty="0">
                <a:solidFill>
                  <a:schemeClr val="tx1">
                    <a:lumMod val="75000"/>
                    <a:lumOff val="25000"/>
                  </a:schemeClr>
                </a:solidFill>
                <a:cs typeface="+mn-ea"/>
                <a:sym typeface="+mn-lt"/>
              </a:rPr>
              <a:t>350</a:t>
            </a:r>
            <a:r>
              <a:rPr lang="zh-CN" altLang="en-US" sz="1600" dirty="0">
                <a:solidFill>
                  <a:schemeClr val="tx1">
                    <a:lumMod val="75000"/>
                    <a:lumOff val="25000"/>
                  </a:schemeClr>
                </a:solidFill>
                <a:cs typeface="+mn-ea"/>
                <a:sym typeface="+mn-lt"/>
              </a:rPr>
              <a:t>维，小鼠</a:t>
            </a:r>
            <a:r>
              <a:rPr lang="en-US" altLang="zh-CN" sz="1600" dirty="0">
                <a:solidFill>
                  <a:schemeClr val="tx1">
                    <a:lumMod val="75000"/>
                    <a:lumOff val="25000"/>
                  </a:schemeClr>
                </a:solidFill>
                <a:cs typeface="+mn-ea"/>
                <a:sym typeface="+mn-lt"/>
              </a:rPr>
              <a:t>350</a:t>
            </a:r>
            <a:r>
              <a:rPr lang="zh-CN" altLang="en-US" sz="1600" dirty="0">
                <a:solidFill>
                  <a:schemeClr val="tx1">
                    <a:lumMod val="75000"/>
                    <a:lumOff val="25000"/>
                  </a:schemeClr>
                </a:solidFill>
                <a:cs typeface="+mn-ea"/>
                <a:sym typeface="+mn-lt"/>
              </a:rPr>
              <a:t>维，人类</a:t>
            </a:r>
            <a:r>
              <a:rPr lang="en-US" altLang="zh-CN" sz="1600" dirty="0">
                <a:solidFill>
                  <a:schemeClr val="tx1">
                    <a:lumMod val="75000"/>
                    <a:lumOff val="25000"/>
                  </a:schemeClr>
                </a:solidFill>
                <a:cs typeface="+mn-ea"/>
                <a:sym typeface="+mn-lt"/>
              </a:rPr>
              <a:t>500</a:t>
            </a:r>
            <a:r>
              <a:rPr lang="zh-CN" altLang="en-US" sz="1600" dirty="0">
                <a:solidFill>
                  <a:schemeClr val="tx1">
                    <a:lumMod val="75000"/>
                    <a:lumOff val="25000"/>
                  </a:schemeClr>
                </a:solidFill>
                <a:cs typeface="+mn-ea"/>
                <a:sym typeface="+mn-lt"/>
              </a:rPr>
              <a:t>维性能最佳</a:t>
            </a:r>
            <a:endParaRPr lang="en-US" altLang="zh-CN"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43592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Feature Selection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pic>
        <p:nvPicPr>
          <p:cNvPr id="5" name="图片 4" descr="图片包含 书写用具, 定居者&#10;&#10;描述已自动生成">
            <a:extLst>
              <a:ext uri="{FF2B5EF4-FFF2-40B4-BE49-F238E27FC236}">
                <a16:creationId xmlns:a16="http://schemas.microsoft.com/office/drawing/2014/main" id="{CFE2D536-1078-4C55-9B33-EECD9ABFE7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847" y="1588756"/>
            <a:ext cx="5168295" cy="3280095"/>
          </a:xfrm>
          <a:prstGeom prst="rect">
            <a:avLst/>
          </a:prstGeom>
        </p:spPr>
      </p:pic>
      <p:pic>
        <p:nvPicPr>
          <p:cNvPr id="13" name="图片 12">
            <a:extLst>
              <a:ext uri="{FF2B5EF4-FFF2-40B4-BE49-F238E27FC236}">
                <a16:creationId xmlns:a16="http://schemas.microsoft.com/office/drawing/2014/main" id="{194F64DF-8C52-42E6-B663-EFA9C70078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7973" y="1587616"/>
            <a:ext cx="4970910" cy="3280095"/>
          </a:xfrm>
          <a:prstGeom prst="rect">
            <a:avLst/>
          </a:prstGeom>
        </p:spPr>
      </p:pic>
      <p:sp>
        <p:nvSpPr>
          <p:cNvPr id="15" name="文本框 14">
            <a:extLst>
              <a:ext uri="{FF2B5EF4-FFF2-40B4-BE49-F238E27FC236}">
                <a16:creationId xmlns:a16="http://schemas.microsoft.com/office/drawing/2014/main" id="{DB8E47AF-779D-44A7-BC74-121F49E81A71}"/>
              </a:ext>
            </a:extLst>
          </p:cNvPr>
          <p:cNvSpPr txBox="1"/>
          <p:nvPr/>
        </p:nvSpPr>
        <p:spPr>
          <a:xfrm>
            <a:off x="1558800" y="5105956"/>
            <a:ext cx="3326192" cy="461665"/>
          </a:xfrm>
          <a:prstGeom prst="rect">
            <a:avLst/>
          </a:prstGeom>
          <a:noFill/>
        </p:spPr>
        <p:txBody>
          <a:bodyPr wrap="square" rtlCol="0">
            <a:spAutoFit/>
          </a:bodyPr>
          <a:lstStyle/>
          <a:p>
            <a:r>
              <a:rPr lang="zh-CN" altLang="en-US" sz="2400" dirty="0">
                <a:solidFill>
                  <a:srgbClr val="C00000"/>
                </a:solidFill>
              </a:rPr>
              <a:t>单种特征</a:t>
            </a:r>
            <a:r>
              <a:rPr lang="zh-CN" altLang="en-US" sz="2400" dirty="0"/>
              <a:t>性能测试结果</a:t>
            </a:r>
          </a:p>
        </p:txBody>
      </p:sp>
      <p:sp>
        <p:nvSpPr>
          <p:cNvPr id="16" name="文本框 15">
            <a:extLst>
              <a:ext uri="{FF2B5EF4-FFF2-40B4-BE49-F238E27FC236}">
                <a16:creationId xmlns:a16="http://schemas.microsoft.com/office/drawing/2014/main" id="{751FC2E5-5923-4F99-B8EC-5F7FF943955E}"/>
              </a:ext>
            </a:extLst>
          </p:cNvPr>
          <p:cNvSpPr txBox="1"/>
          <p:nvPr/>
        </p:nvSpPr>
        <p:spPr>
          <a:xfrm>
            <a:off x="7446670" y="5106663"/>
            <a:ext cx="3326192" cy="461665"/>
          </a:xfrm>
          <a:prstGeom prst="rect">
            <a:avLst/>
          </a:prstGeom>
          <a:noFill/>
        </p:spPr>
        <p:txBody>
          <a:bodyPr wrap="square" rtlCol="0">
            <a:spAutoFit/>
          </a:bodyPr>
          <a:lstStyle/>
          <a:p>
            <a:r>
              <a:rPr lang="zh-CN" altLang="en-US" sz="2400" dirty="0">
                <a:solidFill>
                  <a:srgbClr val="C00000"/>
                </a:solidFill>
              </a:rPr>
              <a:t>组合特征</a:t>
            </a:r>
            <a:r>
              <a:rPr lang="zh-CN" altLang="en-US" sz="2400" dirty="0"/>
              <a:t>性能测试结果</a:t>
            </a:r>
          </a:p>
        </p:txBody>
      </p:sp>
    </p:spTree>
    <p:extLst>
      <p:ext uri="{BB962C8B-B14F-4D97-AF65-F5344CB8AC3E}">
        <p14:creationId xmlns:p14="http://schemas.microsoft.com/office/powerpoint/2010/main" val="260059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Feature Selection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957406" y="1677799"/>
            <a:ext cx="3320980" cy="523220"/>
          </a:xfrm>
          <a:prstGeom prst="rect">
            <a:avLst/>
          </a:prstGeom>
          <a:noFill/>
        </p:spPr>
        <p:txBody>
          <a:bodyPr wrap="square" rtlCol="0">
            <a:spAutoFit/>
          </a:bodyPr>
          <a:lstStyle/>
          <a:p>
            <a:r>
              <a:rPr lang="zh-CN" altLang="en-US" sz="2800" dirty="0"/>
              <a:t>分析最优特征集</a:t>
            </a:r>
          </a:p>
        </p:txBody>
      </p:sp>
      <p:sp>
        <p:nvSpPr>
          <p:cNvPr id="9" name="TextBox 19">
            <a:extLst>
              <a:ext uri="{FF2B5EF4-FFF2-40B4-BE49-F238E27FC236}">
                <a16:creationId xmlns:a16="http://schemas.microsoft.com/office/drawing/2014/main" id="{1D2A2475-FB6F-4EEA-9231-D0716F862013}"/>
              </a:ext>
            </a:extLst>
          </p:cNvPr>
          <p:cNvSpPr txBox="1"/>
          <p:nvPr/>
        </p:nvSpPr>
        <p:spPr>
          <a:xfrm>
            <a:off x="957407" y="2576123"/>
            <a:ext cx="3799151" cy="787075"/>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cs typeface="+mn-ea"/>
                <a:sym typeface="+mn-lt"/>
              </a:rPr>
              <a:t>Percentage</a:t>
            </a:r>
            <a:r>
              <a:rPr lang="zh-CN" altLang="en-US" sz="1600" b="1"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每种特征</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包含在最优特征集中的数量</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该种特征的总数量</a:t>
            </a:r>
            <a:endParaRPr lang="en-US" altLang="zh-CN" sz="1600"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64E02D19-EE25-4F94-A8D6-A3CE765F03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00507" y="2041763"/>
            <a:ext cx="6535811" cy="3149360"/>
          </a:xfrm>
          <a:prstGeom prst="rect">
            <a:avLst/>
          </a:prstGeom>
        </p:spPr>
      </p:pic>
      <p:sp>
        <p:nvSpPr>
          <p:cNvPr id="12" name="TextBox 19">
            <a:extLst>
              <a:ext uri="{FF2B5EF4-FFF2-40B4-BE49-F238E27FC236}">
                <a16:creationId xmlns:a16="http://schemas.microsoft.com/office/drawing/2014/main" id="{71AD802D-195D-46A2-9B3F-9220B7B3D68E}"/>
              </a:ext>
            </a:extLst>
          </p:cNvPr>
          <p:cNvSpPr txBox="1"/>
          <p:nvPr/>
        </p:nvSpPr>
        <p:spPr>
          <a:xfrm>
            <a:off x="957407" y="3474549"/>
            <a:ext cx="3799151" cy="417743"/>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cs typeface="+mn-ea"/>
                <a:sym typeface="+mn-lt"/>
              </a:rPr>
              <a:t>Number</a:t>
            </a:r>
            <a:r>
              <a:rPr lang="zh-CN" altLang="en-US" sz="1600" b="1"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包含在最优特征集中的数量</a:t>
            </a:r>
            <a:endParaRPr lang="en-US" altLang="zh-CN" sz="1600" dirty="0">
              <a:solidFill>
                <a:schemeClr val="tx1">
                  <a:lumMod val="75000"/>
                  <a:lumOff val="25000"/>
                </a:schemeClr>
              </a:solidFill>
              <a:cs typeface="+mn-ea"/>
              <a:sym typeface="+mn-lt"/>
            </a:endParaRPr>
          </a:p>
        </p:txBody>
      </p:sp>
      <p:sp>
        <p:nvSpPr>
          <p:cNvPr id="13" name="TextBox 19">
            <a:extLst>
              <a:ext uri="{FF2B5EF4-FFF2-40B4-BE49-F238E27FC236}">
                <a16:creationId xmlns:a16="http://schemas.microsoft.com/office/drawing/2014/main" id="{B569B9C3-78F3-4B3B-8FB3-F018BFBC4B75}"/>
              </a:ext>
            </a:extLst>
          </p:cNvPr>
          <p:cNvSpPr txBox="1"/>
          <p:nvPr/>
        </p:nvSpPr>
        <p:spPr>
          <a:xfrm>
            <a:off x="957406" y="4053466"/>
            <a:ext cx="3799151" cy="787075"/>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cs typeface="+mn-ea"/>
                <a:sym typeface="+mn-lt"/>
              </a:rPr>
              <a:t>Pie Graph</a:t>
            </a:r>
            <a:r>
              <a:rPr lang="zh-CN" altLang="en-US" sz="1600" b="1"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每种特征</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在最优特征集中的数量</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最优特征集的特征总数量</a:t>
            </a:r>
            <a:endParaRPr lang="en-US" altLang="zh-CN"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583363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Model Selection</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427034" y="990600"/>
            <a:ext cx="2069465" cy="521970"/>
          </a:xfrm>
          <a:prstGeom prst="rect">
            <a:avLst/>
          </a:prstGeom>
          <a:noFill/>
        </p:spPr>
        <p:txBody>
          <a:bodyPr wrap="square" rtlCol="0">
            <a:spAutoFit/>
          </a:bodyPr>
          <a:lstStyle/>
          <a:p>
            <a:r>
              <a:rPr lang="zh-CN" altLang="en-US" sz="2800" dirty="0"/>
              <a:t>模型选择</a:t>
            </a:r>
          </a:p>
        </p:txBody>
      </p:sp>
      <p:sp>
        <p:nvSpPr>
          <p:cNvPr id="9" name="TextBox 19">
            <a:extLst>
              <a:ext uri="{FF2B5EF4-FFF2-40B4-BE49-F238E27FC236}">
                <a16:creationId xmlns:a16="http://schemas.microsoft.com/office/drawing/2014/main" id="{1D2A2475-FB6F-4EEA-9231-D0716F862013}"/>
              </a:ext>
            </a:extLst>
          </p:cNvPr>
          <p:cNvSpPr txBox="1"/>
          <p:nvPr/>
        </p:nvSpPr>
        <p:spPr>
          <a:xfrm>
            <a:off x="6427035" y="1687588"/>
            <a:ext cx="4696774" cy="189333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1600" b="1" dirty="0">
                <a:solidFill>
                  <a:srgbClr val="C00000"/>
                </a:solidFill>
                <a:cs typeface="+mn-ea"/>
                <a:sym typeface="+mn-lt"/>
              </a:rPr>
              <a:t>单种模型</a:t>
            </a:r>
            <a:r>
              <a:rPr lang="zh-CN" altLang="en-US" sz="1600" b="1" dirty="0">
                <a:cs typeface="+mn-ea"/>
                <a:sym typeface="+mn-lt"/>
              </a:rPr>
              <a:t>性能测试</a:t>
            </a:r>
          </a:p>
          <a:p>
            <a:pPr>
              <a:lnSpc>
                <a:spcPct val="150000"/>
              </a:lnSpc>
            </a:pPr>
            <a:r>
              <a:rPr lang="zh-CN" altLang="en-US" sz="1600" b="1" dirty="0">
                <a:solidFill>
                  <a:schemeClr val="tx1">
                    <a:lumMod val="75000"/>
                    <a:lumOff val="25000"/>
                  </a:schemeClr>
                </a:solidFill>
                <a:cs typeface="+mn-ea"/>
                <a:sym typeface="+mn-lt"/>
              </a:rPr>
              <a:t>方法：</a:t>
            </a:r>
            <a:r>
              <a:rPr lang="zh-CN" altLang="en-US" sz="1600" dirty="0">
                <a:solidFill>
                  <a:schemeClr val="tx1">
                    <a:lumMod val="75000"/>
                    <a:lumOff val="25000"/>
                  </a:schemeClr>
                </a:solidFill>
                <a:cs typeface="+mn-ea"/>
                <a:sym typeface="+mn-lt"/>
              </a:rPr>
              <a:t>特征使用最优特征集，数据集先使用训练集</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次</a:t>
            </a:r>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折，再用训练集训练后用独立测试集测试</a:t>
            </a:r>
            <a:endParaRPr lang="en-US" altLang="zh-CN" sz="1600" dirty="0">
              <a:solidFill>
                <a:schemeClr val="tx1">
                  <a:lumMod val="75000"/>
                  <a:lumOff val="25000"/>
                </a:schemeClr>
              </a:solidFill>
              <a:cs typeface="+mn-ea"/>
              <a:sym typeface="+mn-lt"/>
            </a:endParaRPr>
          </a:p>
          <a:p>
            <a:pPr>
              <a:lnSpc>
                <a:spcPct val="150000"/>
              </a:lnSpc>
            </a:pPr>
            <a:r>
              <a:rPr lang="zh-CN" altLang="en-US" sz="1600" b="1" dirty="0">
                <a:solidFill>
                  <a:schemeClr val="tx1">
                    <a:lumMod val="75000"/>
                    <a:lumOff val="25000"/>
                  </a:schemeClr>
                </a:solidFill>
                <a:cs typeface="+mn-ea"/>
                <a:sym typeface="+mn-lt"/>
              </a:rPr>
              <a:t>结果：</a:t>
            </a:r>
            <a:r>
              <a:rPr lang="zh-CN" altLang="en-US" sz="1600" dirty="0">
                <a:solidFill>
                  <a:schemeClr val="tx1">
                    <a:lumMod val="75000"/>
                    <a:lumOff val="25000"/>
                  </a:schemeClr>
                </a:solidFill>
                <a:cs typeface="+mn-ea"/>
                <a:sym typeface="+mn-lt"/>
              </a:rPr>
              <a:t>总体来说表现最好的是</a:t>
            </a:r>
            <a:r>
              <a:rPr lang="en-US" altLang="zh-CN" sz="1600" dirty="0">
                <a:solidFill>
                  <a:schemeClr val="tx1">
                    <a:lumMod val="75000"/>
                    <a:lumOff val="25000"/>
                  </a:schemeClr>
                </a:solidFill>
                <a:cs typeface="+mn-ea"/>
                <a:sym typeface="+mn-lt"/>
              </a:rPr>
              <a:t>RF</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LightGBM</a:t>
            </a:r>
            <a:r>
              <a:rPr lang="zh-CN" altLang="en-US" sz="1600" dirty="0">
                <a:solidFill>
                  <a:schemeClr val="tx1">
                    <a:lumMod val="75000"/>
                    <a:lumOff val="25000"/>
                  </a:schemeClr>
                </a:solidFill>
                <a:cs typeface="+mn-ea"/>
                <a:sym typeface="+mn-lt"/>
              </a:rPr>
              <a:t>和</a:t>
            </a:r>
            <a:r>
              <a:rPr lang="en-US" altLang="zh-CN" sz="1600" dirty="0">
                <a:solidFill>
                  <a:schemeClr val="tx1">
                    <a:lumMod val="75000"/>
                    <a:lumOff val="25000"/>
                  </a:schemeClr>
                </a:solidFill>
                <a:cs typeface="+mn-ea"/>
                <a:sym typeface="+mn-lt"/>
              </a:rPr>
              <a:t>SVM</a:t>
            </a:r>
          </a:p>
        </p:txBody>
      </p:sp>
      <p:sp>
        <p:nvSpPr>
          <p:cNvPr id="11" name="TextBox 19">
            <a:extLst>
              <a:ext uri="{FF2B5EF4-FFF2-40B4-BE49-F238E27FC236}">
                <a16:creationId xmlns:a16="http://schemas.microsoft.com/office/drawing/2014/main" id="{85F989C1-5649-4C95-B727-A9C5E1CAB843}"/>
              </a:ext>
            </a:extLst>
          </p:cNvPr>
          <p:cNvSpPr txBox="1"/>
          <p:nvPr/>
        </p:nvSpPr>
        <p:spPr>
          <a:xfrm>
            <a:off x="6427035" y="3843357"/>
            <a:ext cx="4696774" cy="1895071"/>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1600" b="1" dirty="0">
                <a:solidFill>
                  <a:srgbClr val="C00000"/>
                </a:solidFill>
                <a:cs typeface="+mn-ea"/>
                <a:sym typeface="+mn-lt"/>
              </a:rPr>
              <a:t>集合模型</a:t>
            </a:r>
            <a:r>
              <a:rPr lang="zh-CN" altLang="en-US" sz="1600" b="1" dirty="0">
                <a:cs typeface="+mn-ea"/>
                <a:sym typeface="+mn-lt"/>
              </a:rPr>
              <a:t>性能测试</a:t>
            </a:r>
            <a:endParaRPr lang="en-US" altLang="zh-CN" sz="1600" b="1" dirty="0">
              <a:cs typeface="+mn-ea"/>
              <a:sym typeface="+mn-lt"/>
            </a:endParaRPr>
          </a:p>
          <a:p>
            <a:pPr>
              <a:lnSpc>
                <a:spcPct val="150000"/>
              </a:lnSpc>
            </a:pPr>
            <a:r>
              <a:rPr lang="zh-CN" altLang="en-US" sz="1600" b="1" dirty="0">
                <a:solidFill>
                  <a:schemeClr val="tx1">
                    <a:lumMod val="75000"/>
                    <a:lumOff val="25000"/>
                  </a:schemeClr>
                </a:solidFill>
                <a:cs typeface="+mn-ea"/>
                <a:sym typeface="+mn-lt"/>
              </a:rPr>
              <a:t>方法：</a:t>
            </a:r>
            <a:r>
              <a:rPr lang="zh-CN" altLang="en-US" sz="1600" dirty="0">
                <a:solidFill>
                  <a:schemeClr val="tx1">
                    <a:lumMod val="75000"/>
                    <a:lumOff val="25000"/>
                  </a:schemeClr>
                </a:solidFill>
                <a:cs typeface="+mn-ea"/>
                <a:sym typeface="+mn-lt"/>
              </a:rPr>
              <a:t>使用相等权重平均各个单个模型的输出，形成集合模型，再测试性能</a:t>
            </a:r>
            <a:endParaRPr lang="en-US" altLang="zh-CN" sz="1600" dirty="0">
              <a:solidFill>
                <a:schemeClr val="tx1">
                  <a:lumMod val="75000"/>
                  <a:lumOff val="25000"/>
                </a:schemeClr>
              </a:solidFill>
              <a:cs typeface="+mn-ea"/>
              <a:sym typeface="+mn-lt"/>
            </a:endParaRPr>
          </a:p>
          <a:p>
            <a:pPr>
              <a:lnSpc>
                <a:spcPct val="150000"/>
              </a:lnSpc>
            </a:pPr>
            <a:r>
              <a:rPr lang="zh-CN" altLang="en-US" sz="1600" b="1" dirty="0">
                <a:solidFill>
                  <a:schemeClr val="tx1">
                    <a:lumMod val="75000"/>
                    <a:lumOff val="25000"/>
                  </a:schemeClr>
                </a:solidFill>
                <a:cs typeface="+mn-ea"/>
                <a:sym typeface="+mn-lt"/>
              </a:rPr>
              <a:t>结果：</a:t>
            </a:r>
            <a:r>
              <a:rPr lang="zh-CN" altLang="en-US" sz="1600" dirty="0">
                <a:solidFill>
                  <a:schemeClr val="tx1">
                    <a:lumMod val="75000"/>
                    <a:lumOff val="25000"/>
                  </a:schemeClr>
                </a:solidFill>
                <a:cs typeface="+mn-ea"/>
                <a:sym typeface="+mn-lt"/>
              </a:rPr>
              <a:t>大肠杆菌</a:t>
            </a:r>
            <a:r>
              <a:rPr lang="en-US" altLang="zh-CN" sz="1600" dirty="0" err="1">
                <a:solidFill>
                  <a:schemeClr val="tx1">
                    <a:lumMod val="75000"/>
                    <a:lumOff val="25000"/>
                  </a:schemeClr>
                </a:solidFill>
                <a:cs typeface="+mn-ea"/>
                <a:sym typeface="+mn-lt"/>
              </a:rPr>
              <a:t>RF+LightGBM+KNN</a:t>
            </a:r>
            <a:r>
              <a:rPr lang="zh-CN" altLang="en-US" sz="1600" dirty="0">
                <a:solidFill>
                  <a:schemeClr val="tx1">
                    <a:lumMod val="75000"/>
                    <a:lumOff val="25000"/>
                  </a:schemeClr>
                </a:solidFill>
                <a:cs typeface="+mn-ea"/>
                <a:sym typeface="+mn-lt"/>
              </a:rPr>
              <a:t>，小鼠</a:t>
            </a:r>
            <a:r>
              <a:rPr lang="en-US" altLang="zh-CN" sz="1600" dirty="0">
                <a:solidFill>
                  <a:schemeClr val="tx1">
                    <a:lumMod val="75000"/>
                    <a:lumOff val="25000"/>
                  </a:schemeClr>
                </a:solidFill>
                <a:cs typeface="+mn-ea"/>
                <a:sym typeface="+mn-lt"/>
              </a:rPr>
              <a:t>RF+SVM+KNN</a:t>
            </a:r>
            <a:r>
              <a:rPr lang="zh-CN" altLang="en-US" sz="1600" dirty="0">
                <a:solidFill>
                  <a:schemeClr val="tx1">
                    <a:lumMod val="75000"/>
                    <a:lumOff val="25000"/>
                  </a:schemeClr>
                </a:solidFill>
                <a:cs typeface="+mn-ea"/>
                <a:sym typeface="+mn-lt"/>
              </a:rPr>
              <a:t>，人类</a:t>
            </a:r>
            <a:r>
              <a:rPr lang="en-US" altLang="zh-CN" sz="1600" dirty="0" err="1">
                <a:solidFill>
                  <a:schemeClr val="tx1">
                    <a:lumMod val="75000"/>
                    <a:lumOff val="25000"/>
                  </a:schemeClr>
                </a:solidFill>
                <a:cs typeface="+mn-ea"/>
                <a:sym typeface="+mn-lt"/>
              </a:rPr>
              <a:t>LightGBM+KNN+LR</a:t>
            </a:r>
            <a:endParaRPr lang="en-US" altLang="zh-CN" sz="1600" dirty="0">
              <a:solidFill>
                <a:schemeClr val="tx1">
                  <a:lumMod val="75000"/>
                  <a:lumOff val="25000"/>
                </a:schemeClr>
              </a:solidFill>
              <a:cs typeface="+mn-ea"/>
              <a:sym typeface="+mn-lt"/>
            </a:endParaRPr>
          </a:p>
        </p:txBody>
      </p:sp>
      <p:pic>
        <p:nvPicPr>
          <p:cNvPr id="6" name="图片 5">
            <a:extLst>
              <a:ext uri="{FF2B5EF4-FFF2-40B4-BE49-F238E27FC236}">
                <a16:creationId xmlns:a16="http://schemas.microsoft.com/office/drawing/2014/main" id="{D70F0D35-CFCE-4314-9D4B-4A9E9AEEE2D2}"/>
              </a:ext>
            </a:extLst>
          </p:cNvPr>
          <p:cNvPicPr>
            <a:picLocks noChangeAspect="1"/>
          </p:cNvPicPr>
          <p:nvPr/>
        </p:nvPicPr>
        <p:blipFill>
          <a:blip r:embed="rId2"/>
          <a:stretch>
            <a:fillRect/>
          </a:stretch>
        </p:blipFill>
        <p:spPr>
          <a:xfrm>
            <a:off x="1310400" y="961200"/>
            <a:ext cx="4294541" cy="5713200"/>
          </a:xfrm>
          <a:prstGeom prst="rect">
            <a:avLst/>
          </a:prstGeom>
        </p:spPr>
      </p:pic>
    </p:spTree>
    <p:extLst>
      <p:ext uri="{BB962C8B-B14F-4D97-AF65-F5344CB8AC3E}">
        <p14:creationId xmlns:p14="http://schemas.microsoft.com/office/powerpoint/2010/main" val="2314470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数据集的收集与处理</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9" name="TextBox 1">
            <a:extLst>
              <a:ext uri="{FF2B5EF4-FFF2-40B4-BE49-F238E27FC236}">
                <a16:creationId xmlns:a16="http://schemas.microsoft.com/office/drawing/2014/main" id="{53D45448-1927-4C65-AC13-21702E290008}"/>
              </a:ext>
            </a:extLst>
          </p:cNvPr>
          <p:cNvSpPr txBox="1"/>
          <p:nvPr/>
        </p:nvSpPr>
        <p:spPr>
          <a:xfrm>
            <a:off x="805990" y="899505"/>
            <a:ext cx="1402948" cy="820417"/>
          </a:xfrm>
          <a:prstGeom prst="rect">
            <a:avLst/>
          </a:prstGeom>
          <a:noFill/>
        </p:spPr>
        <p:txBody>
          <a:bodyPr wrap="none" rtlCol="0">
            <a:spAutoFit/>
          </a:bodyPr>
          <a:lstStyle/>
          <a:p>
            <a:pPr>
              <a:lnSpc>
                <a:spcPct val="200000"/>
              </a:lnSpc>
            </a:pPr>
            <a:r>
              <a:rPr lang="en-US" altLang="zh-CN" sz="2800" dirty="0"/>
              <a:t>CD-HIT</a:t>
            </a:r>
          </a:p>
        </p:txBody>
      </p:sp>
      <p:sp>
        <p:nvSpPr>
          <p:cNvPr id="2" name="矩形 1">
            <a:extLst>
              <a:ext uri="{FF2B5EF4-FFF2-40B4-BE49-F238E27FC236}">
                <a16:creationId xmlns:a16="http://schemas.microsoft.com/office/drawing/2014/main" id="{468A8EC1-9011-4A61-B43D-38ED1DD0C5A6}"/>
              </a:ext>
            </a:extLst>
          </p:cNvPr>
          <p:cNvSpPr/>
          <p:nvPr/>
        </p:nvSpPr>
        <p:spPr>
          <a:xfrm>
            <a:off x="805989" y="2319276"/>
            <a:ext cx="10524619" cy="2677656"/>
          </a:xfrm>
          <a:prstGeom prst="rect">
            <a:avLst/>
          </a:prstGeom>
        </p:spPr>
        <p:txBody>
          <a:bodyPr wrap="square">
            <a:spAutoFit/>
          </a:bodyPr>
          <a:lstStyle/>
          <a:p>
            <a:pPr marL="514350" indent="-514350">
              <a:lnSpc>
                <a:spcPts val="3360"/>
              </a:lnSpc>
              <a:buAutoNum type="arabicPeriod"/>
            </a:pPr>
            <a:r>
              <a:rPr lang="zh-CN" altLang="en-US" sz="2800" dirty="0"/>
              <a:t>对所有序列按照长度递减顺序进行排序。最长的序列作为第一个序列类的代表序列。</a:t>
            </a:r>
            <a:endParaRPr lang="en-US" altLang="zh-CN" sz="2800" dirty="0"/>
          </a:p>
          <a:p>
            <a:pPr marL="514350" indent="-514350">
              <a:lnSpc>
                <a:spcPts val="3360"/>
              </a:lnSpc>
              <a:buAutoNum type="arabicPeriod"/>
            </a:pPr>
            <a:endParaRPr lang="en-US" altLang="zh-CN" sz="2800" dirty="0"/>
          </a:p>
          <a:p>
            <a:pPr marL="514350" indent="-514350">
              <a:lnSpc>
                <a:spcPts val="3360"/>
              </a:lnSpc>
              <a:buAutoNum type="arabicPeriod"/>
            </a:pPr>
            <a:r>
              <a:rPr lang="en-US" altLang="zh-CN" sz="2800" dirty="0"/>
              <a:t> </a:t>
            </a:r>
            <a:r>
              <a:rPr lang="zh-CN" altLang="en-US" sz="2800" dirty="0"/>
              <a:t>依次对序列进行处理，如果新的序列与已有的序列类的代表序列的相似性在</a:t>
            </a:r>
            <a:r>
              <a:rPr lang="en-US" altLang="zh-CN" sz="2800" dirty="0"/>
              <a:t>cutoff</a:t>
            </a:r>
            <a:r>
              <a:rPr lang="zh-CN" altLang="en-US" sz="2800" dirty="0"/>
              <a:t>以上则把该序列加到该序列类中，否则形成新的序列类。</a:t>
            </a:r>
            <a:endParaRPr lang="zh-CN" altLang="en-US" sz="2800" dirty="0">
              <a:effectLst/>
            </a:endParaRPr>
          </a:p>
        </p:txBody>
      </p:sp>
    </p:spTree>
    <p:extLst>
      <p:ext uri="{BB962C8B-B14F-4D97-AF65-F5344CB8AC3E}">
        <p14:creationId xmlns:p14="http://schemas.microsoft.com/office/powerpoint/2010/main" val="4167142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23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zh-CN" altLang="en-US" sz="2600" b="1" kern="1200">
                <a:solidFill>
                  <a:srgbClr val="FFFFFF"/>
                </a:solidFill>
                <a:latin typeface="+mj-lt"/>
                <a:ea typeface="+mj-ea"/>
                <a:cs typeface="+mj-cs"/>
              </a:rPr>
              <a:t>单个模型</a:t>
            </a:r>
            <a:r>
              <a:rPr lang="en-US" altLang="zh-CN" sz="2600" b="1" kern="1200">
                <a:solidFill>
                  <a:srgbClr val="FFFFFF"/>
                </a:solidFill>
                <a:latin typeface="+mj-lt"/>
                <a:ea typeface="+mj-ea"/>
                <a:cs typeface="+mj-cs"/>
              </a:rPr>
              <a:t>10</a:t>
            </a:r>
            <a:r>
              <a:rPr lang="zh-CN" altLang="en-US" sz="2600" b="1" kern="1200">
                <a:solidFill>
                  <a:srgbClr val="FFFFFF"/>
                </a:solidFill>
                <a:latin typeface="+mj-lt"/>
                <a:ea typeface="+mj-ea"/>
                <a:cs typeface="+mj-cs"/>
              </a:rPr>
              <a:t>次</a:t>
            </a:r>
            <a:r>
              <a:rPr lang="en-US" altLang="zh-CN" sz="2600" b="1" kern="1200">
                <a:solidFill>
                  <a:srgbClr val="FFFFFF"/>
                </a:solidFill>
                <a:latin typeface="+mj-lt"/>
                <a:ea typeface="+mj-ea"/>
                <a:cs typeface="+mj-cs"/>
              </a:rPr>
              <a:t>10</a:t>
            </a:r>
            <a:r>
              <a:rPr lang="zh-CN" altLang="en-US" sz="2600" b="1" kern="1200">
                <a:solidFill>
                  <a:srgbClr val="FFFFFF"/>
                </a:solidFill>
                <a:latin typeface="+mj-lt"/>
                <a:ea typeface="+mj-ea"/>
                <a:cs typeface="+mj-cs"/>
              </a:rPr>
              <a:t>折性能测试</a:t>
            </a:r>
            <a:endParaRPr lang="en-US" altLang="zh-CN" sz="2600" b="1" kern="1200">
              <a:solidFill>
                <a:srgbClr val="FFFFFF"/>
              </a:solidFill>
              <a:latin typeface="+mj-lt"/>
              <a:ea typeface="+mj-ea"/>
              <a:cs typeface="+mj-cs"/>
            </a:endParaRPr>
          </a:p>
        </p:txBody>
      </p:sp>
      <p:pic>
        <p:nvPicPr>
          <p:cNvPr id="4" name="图片 3">
            <a:extLst>
              <a:ext uri="{FF2B5EF4-FFF2-40B4-BE49-F238E27FC236}">
                <a16:creationId xmlns:a16="http://schemas.microsoft.com/office/drawing/2014/main" id="{8A0B6C18-A362-4D2D-96C3-EEEC757C4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376" y="1956152"/>
            <a:ext cx="7907912" cy="2945696"/>
          </a:xfrm>
          <a:prstGeom prst="rect">
            <a:avLst/>
          </a:prstGeom>
        </p:spPr>
      </p:pic>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zh-CN" altLang="en-US" sz="2600" b="1" kern="1200" dirty="0">
                <a:solidFill>
                  <a:srgbClr val="FFFFFF"/>
                </a:solidFill>
                <a:latin typeface="+mj-lt"/>
                <a:ea typeface="+mj-ea"/>
                <a:cs typeface="+mj-cs"/>
              </a:rPr>
              <a:t>集合模型独立测试集测试</a:t>
            </a:r>
            <a:endParaRPr lang="en-US" altLang="zh-CN" sz="2600" b="1" kern="1200" dirty="0">
              <a:solidFill>
                <a:srgbClr val="FFFFFF"/>
              </a:solidFill>
              <a:latin typeface="+mj-lt"/>
              <a:ea typeface="+mj-ea"/>
              <a:cs typeface="+mj-cs"/>
            </a:endParaRPr>
          </a:p>
        </p:txBody>
      </p:sp>
      <p:pic>
        <p:nvPicPr>
          <p:cNvPr id="4" name="图片 3" descr="图片包含 文字&#10;&#10;描述已自动生成">
            <a:extLst>
              <a:ext uri="{FF2B5EF4-FFF2-40B4-BE49-F238E27FC236}">
                <a16:creationId xmlns:a16="http://schemas.microsoft.com/office/drawing/2014/main" id="{8A0B6C18-A362-4D2D-96C3-EEEC757C478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3780438" y="731078"/>
            <a:ext cx="8023558" cy="5395843"/>
          </a:xfrm>
          <a:prstGeom prst="rect">
            <a:avLst/>
          </a:prstGeom>
        </p:spPr>
      </p:pic>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Tree>
    <p:extLst>
      <p:ext uri="{BB962C8B-B14F-4D97-AF65-F5344CB8AC3E}">
        <p14:creationId xmlns:p14="http://schemas.microsoft.com/office/powerpoint/2010/main" val="3932643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Result Comparing</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957406" y="1384184"/>
            <a:ext cx="3320980" cy="523220"/>
          </a:xfrm>
          <a:prstGeom prst="rect">
            <a:avLst/>
          </a:prstGeom>
          <a:noFill/>
        </p:spPr>
        <p:txBody>
          <a:bodyPr wrap="square" rtlCol="0">
            <a:spAutoFit/>
          </a:bodyPr>
          <a:lstStyle/>
          <a:p>
            <a:r>
              <a:rPr lang="zh-CN" altLang="en-US" sz="2800" dirty="0"/>
              <a:t>与现有成果比较</a:t>
            </a:r>
          </a:p>
        </p:txBody>
      </p:sp>
      <p:sp>
        <p:nvSpPr>
          <p:cNvPr id="9" name="TextBox 19">
            <a:extLst>
              <a:ext uri="{FF2B5EF4-FFF2-40B4-BE49-F238E27FC236}">
                <a16:creationId xmlns:a16="http://schemas.microsoft.com/office/drawing/2014/main" id="{1D2A2475-FB6F-4EEA-9231-D0716F862013}"/>
              </a:ext>
            </a:extLst>
          </p:cNvPr>
          <p:cNvSpPr txBox="1"/>
          <p:nvPr/>
        </p:nvSpPr>
        <p:spPr>
          <a:xfrm>
            <a:off x="957407" y="2190229"/>
            <a:ext cx="9537221" cy="1156407"/>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将我们的</a:t>
            </a:r>
            <a:r>
              <a:rPr lang="en-US" altLang="zh-CN" sz="1600" dirty="0">
                <a:solidFill>
                  <a:schemeClr val="tx1">
                    <a:lumMod val="75000"/>
                    <a:lumOff val="25000"/>
                  </a:schemeClr>
                </a:solidFill>
                <a:cs typeface="+mn-ea"/>
                <a:sym typeface="+mn-lt"/>
              </a:rPr>
              <a:t>kmal-sp</a:t>
            </a:r>
            <a:r>
              <a:rPr lang="zh-CN" altLang="en-US" sz="1600" dirty="0">
                <a:solidFill>
                  <a:schemeClr val="tx1">
                    <a:lumMod val="75000"/>
                    <a:lumOff val="25000"/>
                  </a:schemeClr>
                </a:solidFill>
                <a:cs typeface="+mn-ea"/>
                <a:sym typeface="+mn-lt"/>
              </a:rPr>
              <a:t>方法与</a:t>
            </a:r>
            <a:r>
              <a:rPr lang="en-US" altLang="zh-CN" sz="1600" dirty="0">
                <a:solidFill>
                  <a:schemeClr val="tx1">
                    <a:lumMod val="75000"/>
                    <a:lumOff val="25000"/>
                  </a:schemeClr>
                </a:solidFill>
                <a:cs typeface="+mn-ea"/>
                <a:sym typeface="+mn-lt"/>
              </a:rPr>
              <a:t>MaloPred</a:t>
            </a:r>
            <a:r>
              <a:rPr lang="zh-CN" altLang="en-US" sz="1600" dirty="0">
                <a:solidFill>
                  <a:schemeClr val="tx1">
                    <a:lumMod val="75000"/>
                    <a:lumOff val="25000"/>
                  </a:schemeClr>
                </a:solidFill>
                <a:cs typeface="+mn-ea"/>
                <a:sym typeface="+mn-lt"/>
              </a:rPr>
              <a:t>方法在同一独立测试集上测试，使用</a:t>
            </a:r>
            <a:r>
              <a:rPr lang="en-US" altLang="zh-CN" sz="1600" dirty="0">
                <a:solidFill>
                  <a:srgbClr val="C00000"/>
                </a:solidFill>
                <a:cs typeface="+mn-ea"/>
                <a:sym typeface="+mn-lt"/>
              </a:rPr>
              <a:t>PRE</a:t>
            </a:r>
            <a:r>
              <a:rPr lang="zh-CN" altLang="en-US" sz="1600" dirty="0">
                <a:solidFill>
                  <a:srgbClr val="C00000"/>
                </a:solidFill>
                <a:cs typeface="+mn-ea"/>
                <a:sym typeface="+mn-lt"/>
              </a:rPr>
              <a:t>（精度）、</a:t>
            </a:r>
            <a:r>
              <a:rPr lang="en-US" altLang="zh-CN" sz="1600" dirty="0">
                <a:solidFill>
                  <a:srgbClr val="C00000"/>
                </a:solidFill>
                <a:cs typeface="+mn-ea"/>
                <a:sym typeface="+mn-lt"/>
              </a:rPr>
              <a:t>SN</a:t>
            </a:r>
            <a:r>
              <a:rPr lang="zh-CN" altLang="en-US" sz="1600" dirty="0">
                <a:solidFill>
                  <a:srgbClr val="C00000"/>
                </a:solidFill>
                <a:cs typeface="+mn-ea"/>
                <a:sym typeface="+mn-lt"/>
              </a:rPr>
              <a:t>（敏感度）、</a:t>
            </a:r>
            <a:r>
              <a:rPr lang="en-US" altLang="zh-CN" sz="1600" dirty="0">
                <a:solidFill>
                  <a:srgbClr val="C00000"/>
                </a:solidFill>
                <a:cs typeface="+mn-ea"/>
                <a:sym typeface="+mn-lt"/>
              </a:rPr>
              <a:t>SP</a:t>
            </a:r>
            <a:r>
              <a:rPr lang="zh-CN" altLang="en-US" sz="1600" dirty="0">
                <a:solidFill>
                  <a:srgbClr val="C00000"/>
                </a:solidFill>
                <a:cs typeface="+mn-ea"/>
                <a:sym typeface="+mn-lt"/>
              </a:rPr>
              <a:t>（特异性）、</a:t>
            </a:r>
            <a:r>
              <a:rPr lang="en-US" altLang="zh-CN" sz="1600" dirty="0">
                <a:solidFill>
                  <a:srgbClr val="C00000"/>
                </a:solidFill>
                <a:cs typeface="+mn-ea"/>
                <a:sym typeface="+mn-lt"/>
              </a:rPr>
              <a:t>F-value</a:t>
            </a:r>
            <a:r>
              <a:rPr lang="zh-CN" altLang="en-US" sz="1600" dirty="0">
                <a:solidFill>
                  <a:srgbClr val="C00000"/>
                </a:solidFill>
                <a:cs typeface="+mn-ea"/>
                <a:sym typeface="+mn-lt"/>
              </a:rPr>
              <a:t>、</a:t>
            </a:r>
            <a:r>
              <a:rPr lang="en-US" altLang="zh-CN" sz="1600" dirty="0">
                <a:solidFill>
                  <a:srgbClr val="C00000"/>
                </a:solidFill>
                <a:cs typeface="+mn-ea"/>
                <a:sym typeface="+mn-lt"/>
              </a:rPr>
              <a:t>ACC</a:t>
            </a:r>
            <a:r>
              <a:rPr lang="zh-CN" altLang="en-US" sz="1600" dirty="0">
                <a:solidFill>
                  <a:srgbClr val="C00000"/>
                </a:solidFill>
                <a:cs typeface="+mn-ea"/>
                <a:sym typeface="+mn-lt"/>
              </a:rPr>
              <a:t>（准确率）和</a:t>
            </a:r>
            <a:r>
              <a:rPr lang="en-US" altLang="zh-CN" sz="1600" dirty="0">
                <a:solidFill>
                  <a:srgbClr val="C00000"/>
                </a:solidFill>
                <a:cs typeface="+mn-ea"/>
                <a:sym typeface="+mn-lt"/>
              </a:rPr>
              <a:t>MCC</a:t>
            </a:r>
            <a:r>
              <a:rPr lang="zh-CN" altLang="en-US" sz="1600" dirty="0">
                <a:solidFill>
                  <a:srgbClr val="C00000"/>
                </a:solidFill>
                <a:cs typeface="+mn-ea"/>
                <a:sym typeface="+mn-lt"/>
              </a:rPr>
              <a:t>（马太相关系数）</a:t>
            </a:r>
            <a:r>
              <a:rPr lang="en-US" altLang="zh-CN" sz="1600" dirty="0">
                <a:solidFill>
                  <a:schemeClr val="tx1">
                    <a:lumMod val="75000"/>
                    <a:lumOff val="25000"/>
                  </a:schemeClr>
                </a:solidFill>
                <a:cs typeface="+mn-ea"/>
                <a:sym typeface="+mn-lt"/>
              </a:rPr>
              <a:t>6</a:t>
            </a:r>
            <a:r>
              <a:rPr lang="zh-CN" altLang="en-US" sz="1600" dirty="0">
                <a:solidFill>
                  <a:schemeClr val="tx1">
                    <a:lumMod val="75000"/>
                    <a:lumOff val="25000"/>
                  </a:schemeClr>
                </a:solidFill>
                <a:cs typeface="+mn-ea"/>
                <a:sym typeface="+mn-lt"/>
              </a:rPr>
              <a:t>个指标对两者进行评价。</a:t>
            </a:r>
            <a:r>
              <a:rPr lang="en-US" altLang="zh-CN" sz="1600" dirty="0">
                <a:solidFill>
                  <a:schemeClr val="tx1">
                    <a:lumMod val="75000"/>
                    <a:lumOff val="25000"/>
                  </a:schemeClr>
                </a:solidFill>
                <a:cs typeface="+mn-ea"/>
                <a:sym typeface="+mn-lt"/>
              </a:rPr>
              <a:t>Kmal-sp</a:t>
            </a:r>
            <a:r>
              <a:rPr lang="zh-CN" altLang="en-US" sz="1600" dirty="0">
                <a:solidFill>
                  <a:schemeClr val="tx1">
                    <a:lumMod val="75000"/>
                    <a:lumOff val="25000"/>
                  </a:schemeClr>
                </a:solidFill>
                <a:cs typeface="+mn-ea"/>
                <a:sym typeface="+mn-lt"/>
              </a:rPr>
              <a:t>在三个物种上的性能表现都更加优秀</a:t>
            </a:r>
            <a:endParaRPr lang="en-US" altLang="zh-CN" sz="1600" dirty="0">
              <a:solidFill>
                <a:schemeClr val="tx1">
                  <a:lumMod val="75000"/>
                  <a:lumOff val="25000"/>
                </a:schemeClr>
              </a:solidFill>
              <a:cs typeface="+mn-ea"/>
              <a:sym typeface="+mn-lt"/>
            </a:endParaRPr>
          </a:p>
        </p:txBody>
      </p:sp>
      <p:pic>
        <p:nvPicPr>
          <p:cNvPr id="5" name="图片 4" descr="图片包含 屏幕截图&#10;&#10;描述已自动生成">
            <a:extLst>
              <a:ext uri="{FF2B5EF4-FFF2-40B4-BE49-F238E27FC236}">
                <a16:creationId xmlns:a16="http://schemas.microsoft.com/office/drawing/2014/main" id="{806BD98C-3780-40DE-95A3-C6FEDDE50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60" y="4043254"/>
            <a:ext cx="10301680" cy="1974297"/>
          </a:xfrm>
          <a:prstGeom prst="rect">
            <a:avLst/>
          </a:prstGeom>
        </p:spPr>
      </p:pic>
    </p:spTree>
    <p:extLst>
      <p:ext uri="{BB962C8B-B14F-4D97-AF65-F5344CB8AC3E}">
        <p14:creationId xmlns:p14="http://schemas.microsoft.com/office/powerpoint/2010/main" val="34714837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5708293" cy="824456"/>
          </a:xfrm>
          <a:prstGeom prst="rect">
            <a:avLst/>
          </a:prstGeom>
          <a:noFill/>
        </p:spPr>
        <p:txBody>
          <a:bodyPr wrap="square" rtlCol="0">
            <a:spAutoFit/>
          </a:bodyPr>
          <a:lstStyle/>
          <a:p>
            <a:pPr>
              <a:lnSpc>
                <a:spcPct val="150000"/>
              </a:lnSpc>
            </a:pPr>
            <a:r>
              <a:rPr lang="en-US" altLang="zh-CN" sz="3600" b="1" dirty="0">
                <a:solidFill>
                  <a:schemeClr val="bg1"/>
                </a:solidFill>
              </a:rPr>
              <a:t>Result Comparing</a:t>
            </a:r>
            <a:endParaRPr lang="zh-CN" altLang="en-US" sz="3600" b="1" dirty="0">
              <a:solidFill>
                <a:schemeClr val="bg1"/>
              </a:solidFill>
            </a:endParaRPr>
          </a:p>
        </p:txBody>
      </p:sp>
      <p:grpSp>
        <p:nvGrpSpPr>
          <p:cNvPr id="31" name="组合 30"/>
          <p:cNvGrpSpPr/>
          <p:nvPr/>
        </p:nvGrpSpPr>
        <p:grpSpPr>
          <a:xfrm>
            <a:off x="123825" y="110358"/>
            <a:ext cx="593817" cy="593817"/>
            <a:chOff x="1131485" y="2234042"/>
            <a:chExt cx="1607262" cy="1607262"/>
          </a:xfrm>
        </p:grpSpPr>
        <p:sp>
          <p:nvSpPr>
            <p:cNvPr id="32" name="椭圆 31"/>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7" name="文本框 16">
            <a:extLst>
              <a:ext uri="{FF2B5EF4-FFF2-40B4-BE49-F238E27FC236}">
                <a16:creationId xmlns:a16="http://schemas.microsoft.com/office/drawing/2014/main" id="{8576E4A0-5A1D-415B-ADD3-92CFA9302E8B}"/>
              </a:ext>
            </a:extLst>
          </p:cNvPr>
          <p:cNvSpPr txBox="1"/>
          <p:nvPr/>
        </p:nvSpPr>
        <p:spPr>
          <a:xfrm>
            <a:off x="6980708" y="1400962"/>
            <a:ext cx="3087773" cy="523220"/>
          </a:xfrm>
          <a:prstGeom prst="rect">
            <a:avLst/>
          </a:prstGeom>
          <a:noFill/>
        </p:spPr>
        <p:txBody>
          <a:bodyPr wrap="square" rtlCol="0">
            <a:spAutoFit/>
          </a:bodyPr>
          <a:lstStyle/>
          <a:p>
            <a:r>
              <a:rPr lang="zh-CN" altLang="en-US" sz="2800" dirty="0"/>
              <a:t>与现有成果比较</a:t>
            </a:r>
          </a:p>
        </p:txBody>
      </p:sp>
      <p:sp>
        <p:nvSpPr>
          <p:cNvPr id="9" name="TextBox 19">
            <a:extLst>
              <a:ext uri="{FF2B5EF4-FFF2-40B4-BE49-F238E27FC236}">
                <a16:creationId xmlns:a16="http://schemas.microsoft.com/office/drawing/2014/main" id="{1D2A2475-FB6F-4EEA-9231-D0716F862013}"/>
              </a:ext>
            </a:extLst>
          </p:cNvPr>
          <p:cNvSpPr txBox="1"/>
          <p:nvPr/>
        </p:nvSpPr>
        <p:spPr>
          <a:xfrm>
            <a:off x="6980709" y="2207007"/>
            <a:ext cx="4411541" cy="1525739"/>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将我们的</a:t>
            </a:r>
            <a:r>
              <a:rPr lang="en-US" altLang="zh-CN" sz="1600" dirty="0">
                <a:solidFill>
                  <a:schemeClr val="tx1">
                    <a:lumMod val="75000"/>
                    <a:lumOff val="25000"/>
                  </a:schemeClr>
                </a:solidFill>
                <a:cs typeface="+mn-ea"/>
                <a:sym typeface="+mn-lt"/>
              </a:rPr>
              <a:t>kmal-sp</a:t>
            </a:r>
            <a:r>
              <a:rPr lang="zh-CN" altLang="en-US" sz="1600" dirty="0">
                <a:solidFill>
                  <a:schemeClr val="tx1">
                    <a:lumMod val="75000"/>
                    <a:lumOff val="25000"/>
                  </a:schemeClr>
                </a:solidFill>
                <a:cs typeface="+mn-ea"/>
                <a:sym typeface="+mn-lt"/>
              </a:rPr>
              <a:t>方法与</a:t>
            </a:r>
            <a:r>
              <a:rPr lang="en-US" altLang="zh-CN" sz="1600" dirty="0">
                <a:solidFill>
                  <a:schemeClr val="tx1">
                    <a:lumMod val="75000"/>
                    <a:lumOff val="25000"/>
                  </a:schemeClr>
                </a:solidFill>
                <a:cs typeface="+mn-ea"/>
                <a:sym typeface="+mn-lt"/>
              </a:rPr>
              <a:t>MaloPred</a:t>
            </a:r>
            <a:r>
              <a:rPr lang="zh-CN" altLang="en-US" sz="1600" dirty="0">
                <a:solidFill>
                  <a:schemeClr val="tx1">
                    <a:lumMod val="75000"/>
                    <a:lumOff val="25000"/>
                  </a:schemeClr>
                </a:solidFill>
                <a:cs typeface="+mn-ea"/>
                <a:sym typeface="+mn-lt"/>
              </a:rPr>
              <a:t>方法在同一独立测试集上测试，使用测试结果画出</a:t>
            </a:r>
            <a:r>
              <a:rPr lang="en-US" altLang="zh-CN" sz="1600" dirty="0">
                <a:solidFill>
                  <a:srgbClr val="C00000"/>
                </a:solidFill>
                <a:cs typeface="+mn-ea"/>
                <a:sym typeface="+mn-lt"/>
              </a:rPr>
              <a:t>ROC</a:t>
            </a:r>
            <a:r>
              <a:rPr lang="zh-CN" altLang="en-US" sz="1600" dirty="0">
                <a:solidFill>
                  <a:srgbClr val="C00000"/>
                </a:solidFill>
                <a:cs typeface="+mn-ea"/>
                <a:sym typeface="+mn-lt"/>
              </a:rPr>
              <a:t>曲线</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kmal-sp</a:t>
            </a:r>
            <a:r>
              <a:rPr lang="zh-CN" altLang="en-US" sz="1600" dirty="0">
                <a:solidFill>
                  <a:schemeClr val="tx1">
                    <a:lumMod val="75000"/>
                    <a:lumOff val="25000"/>
                  </a:schemeClr>
                </a:solidFill>
                <a:cs typeface="+mn-ea"/>
                <a:sym typeface="+mn-lt"/>
              </a:rPr>
              <a:t>方法在三个物种上的</a:t>
            </a:r>
            <a:r>
              <a:rPr lang="en-US" altLang="zh-CN" sz="1600" dirty="0">
                <a:solidFill>
                  <a:schemeClr val="tx1">
                    <a:lumMod val="75000"/>
                    <a:lumOff val="25000"/>
                  </a:schemeClr>
                </a:solidFill>
                <a:cs typeface="+mn-ea"/>
                <a:sym typeface="+mn-lt"/>
              </a:rPr>
              <a:t>ROC</a:t>
            </a:r>
            <a:r>
              <a:rPr lang="zh-CN" altLang="en-US" sz="1600" dirty="0">
                <a:solidFill>
                  <a:schemeClr val="tx1">
                    <a:lumMod val="75000"/>
                    <a:lumOff val="25000"/>
                  </a:schemeClr>
                </a:solidFill>
                <a:cs typeface="+mn-ea"/>
                <a:sym typeface="+mn-lt"/>
              </a:rPr>
              <a:t>曲线表现都更好</a:t>
            </a:r>
            <a:endParaRPr lang="en-US" altLang="zh-CN" sz="1600" dirty="0">
              <a:solidFill>
                <a:schemeClr val="tx1">
                  <a:lumMod val="75000"/>
                  <a:lumOff val="25000"/>
                </a:schemeClr>
              </a:solidFill>
              <a:cs typeface="+mn-ea"/>
              <a:sym typeface="+mn-lt"/>
            </a:endParaRPr>
          </a:p>
        </p:txBody>
      </p:sp>
      <p:pic>
        <p:nvPicPr>
          <p:cNvPr id="4" name="图片 3" descr="图片包含 文字, 地图&#10;&#10;描述已自动生成">
            <a:extLst>
              <a:ext uri="{FF2B5EF4-FFF2-40B4-BE49-F238E27FC236}">
                <a16:creationId xmlns:a16="http://schemas.microsoft.com/office/drawing/2014/main" id="{C3B66EEC-31DF-46C9-B3B9-F61920D3C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24" y="1265751"/>
            <a:ext cx="5860464" cy="5048919"/>
          </a:xfrm>
          <a:prstGeom prst="rect">
            <a:avLst/>
          </a:prstGeom>
        </p:spPr>
      </p:pic>
    </p:spTree>
    <p:extLst>
      <p:ext uri="{BB962C8B-B14F-4D97-AF65-F5344CB8AC3E}">
        <p14:creationId xmlns:p14="http://schemas.microsoft.com/office/powerpoint/2010/main" val="2830736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86460" y="1967059"/>
            <a:ext cx="9119804" cy="1107996"/>
          </a:xfrm>
          <a:prstGeom prst="rect">
            <a:avLst/>
          </a:prstGeom>
          <a:noFill/>
        </p:spPr>
        <p:txBody>
          <a:bodyPr wrap="none" rtlCol="0">
            <a:spAutoFit/>
          </a:bodyPr>
          <a:lstStyle/>
          <a:p>
            <a:r>
              <a:rPr lang="zh-CN" altLang="en-US" sz="6600" b="1" dirty="0">
                <a:solidFill>
                  <a:schemeClr val="bg1"/>
                </a:solidFill>
                <a:cs typeface="+mn-ea"/>
                <a:sym typeface="+mn-lt"/>
              </a:rPr>
              <a:t>演示完毕  感谢各位老师</a:t>
            </a:r>
          </a:p>
        </p:txBody>
      </p:sp>
      <p:sp>
        <p:nvSpPr>
          <p:cNvPr id="14" name="圆角矩形 13"/>
          <p:cNvSpPr/>
          <p:nvPr/>
        </p:nvSpPr>
        <p:spPr>
          <a:xfrm>
            <a:off x="2580615" y="3443699"/>
            <a:ext cx="6931494" cy="413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矩形 14"/>
          <p:cNvSpPr/>
          <p:nvPr/>
        </p:nvSpPr>
        <p:spPr>
          <a:xfrm>
            <a:off x="3072748" y="3426767"/>
            <a:ext cx="6439361" cy="461665"/>
          </a:xfrm>
          <a:prstGeom prst="rect">
            <a:avLst/>
          </a:prstGeom>
        </p:spPr>
        <p:txBody>
          <a:bodyPr wrap="square">
            <a:spAutoFit/>
          </a:bodyPr>
          <a:lstStyle/>
          <a:p>
            <a:r>
              <a:rPr lang="en-US" altLang="zh-CN" sz="2400" dirty="0">
                <a:solidFill>
                  <a:schemeClr val="accent6"/>
                </a:solidFill>
              </a:rPr>
              <a:t>POWERPOINT OF GRADUATION TEPLY</a:t>
            </a:r>
          </a:p>
        </p:txBody>
      </p:sp>
      <p:cxnSp>
        <p:nvCxnSpPr>
          <p:cNvPr id="22" name="直接连接符 21"/>
          <p:cNvCxnSpPr>
            <a:cxnSpLocks/>
          </p:cNvCxnSpPr>
          <p:nvPr/>
        </p:nvCxnSpPr>
        <p:spPr>
          <a:xfrm>
            <a:off x="0" y="3650644"/>
            <a:ext cx="2580615" cy="7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flipV="1">
            <a:off x="9512109" y="3650644"/>
            <a:ext cx="2679891" cy="788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04CA5E2-354B-4D59-B891-11D54035AA1E}"/>
              </a:ext>
            </a:extLst>
          </p:cNvPr>
          <p:cNvSpPr txBox="1"/>
          <p:nvPr/>
        </p:nvSpPr>
        <p:spPr>
          <a:xfrm>
            <a:off x="7977773" y="5006679"/>
            <a:ext cx="3068671" cy="1015663"/>
          </a:xfrm>
          <a:prstGeom prst="rect">
            <a:avLst/>
          </a:prstGeom>
          <a:noFill/>
        </p:spPr>
        <p:txBody>
          <a:bodyPr wrap="square" rtlCol="0">
            <a:spAutoFit/>
          </a:bodyPr>
          <a:lstStyle/>
          <a:p>
            <a:pPr algn="ctr"/>
            <a:r>
              <a:rPr lang="zh-CN" altLang="en-US" sz="2000" dirty="0">
                <a:solidFill>
                  <a:schemeClr val="bg1"/>
                </a:solidFill>
              </a:rPr>
              <a:t>许峻玮、王鹤杰、李    琪</a:t>
            </a:r>
            <a:endParaRPr lang="en-US" altLang="zh-CN" sz="2000" dirty="0">
              <a:solidFill>
                <a:schemeClr val="bg1"/>
              </a:solidFill>
            </a:endParaRPr>
          </a:p>
          <a:p>
            <a:pPr algn="ctr"/>
            <a:endParaRPr lang="en-US" altLang="zh-CN" sz="2000" dirty="0">
              <a:solidFill>
                <a:schemeClr val="bg1"/>
              </a:solidFill>
            </a:endParaRPr>
          </a:p>
          <a:p>
            <a:pPr algn="ctr"/>
            <a:r>
              <a:rPr lang="en-US" altLang="zh-CN" sz="2000" dirty="0">
                <a:solidFill>
                  <a:schemeClr val="bg1"/>
                </a:solidFill>
              </a:rPr>
              <a:t>2019-07-05</a:t>
            </a:r>
            <a:endParaRPr lang="zh-CN" altLang="en-US" sz="20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err="1"/>
              <a:t>QSO</a:t>
            </a:r>
            <a:endParaRPr lang="en-US" altLang="zh-CN" sz="2800" dirty="0"/>
          </a:p>
        </p:txBody>
      </p:sp>
      <p:pic>
        <p:nvPicPr>
          <p:cNvPr id="5" name="图片 4">
            <a:extLst>
              <a:ext uri="{FF2B5EF4-FFF2-40B4-BE49-F238E27FC236}">
                <a16:creationId xmlns:a16="http://schemas.microsoft.com/office/drawing/2014/main" id="{3823E0EB-EE41-48A7-BA8D-EBEACDBB4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42" y="1970460"/>
            <a:ext cx="8418486" cy="3145047"/>
          </a:xfrm>
          <a:prstGeom prst="rect">
            <a:avLst/>
          </a:prstGeom>
        </p:spPr>
      </p:pic>
      <p:graphicFrame>
        <p:nvGraphicFramePr>
          <p:cNvPr id="6" name="表格 5">
            <a:extLst>
              <a:ext uri="{FF2B5EF4-FFF2-40B4-BE49-F238E27FC236}">
                <a16:creationId xmlns:a16="http://schemas.microsoft.com/office/drawing/2014/main" id="{6311C182-22CA-4377-AE23-F2D6B2650534}"/>
              </a:ext>
            </a:extLst>
          </p:cNvPr>
          <p:cNvGraphicFramePr>
            <a:graphicFrameLocks noGrp="1"/>
          </p:cNvGraphicFramePr>
          <p:nvPr/>
        </p:nvGraphicFramePr>
        <p:xfrm>
          <a:off x="336000" y="5796820"/>
          <a:ext cx="11520000" cy="741680"/>
        </p:xfrm>
        <a:graphic>
          <a:graphicData uri="http://schemas.openxmlformats.org/drawingml/2006/table">
            <a:tbl>
              <a:tblPr firstRow="1" bandRow="1">
                <a:tableStyleId>{073A0DAA-6AF3-43AB-8588-CEC1D06C72B9}</a:tableStyleId>
              </a:tblPr>
              <a:tblGrid>
                <a:gridCol w="576000">
                  <a:extLst>
                    <a:ext uri="{9D8B030D-6E8A-4147-A177-3AD203B41FA5}">
                      <a16:colId xmlns:a16="http://schemas.microsoft.com/office/drawing/2014/main" val="2833087714"/>
                    </a:ext>
                  </a:extLst>
                </a:gridCol>
                <a:gridCol w="576000">
                  <a:extLst>
                    <a:ext uri="{9D8B030D-6E8A-4147-A177-3AD203B41FA5}">
                      <a16:colId xmlns:a16="http://schemas.microsoft.com/office/drawing/2014/main" val="4290667330"/>
                    </a:ext>
                  </a:extLst>
                </a:gridCol>
                <a:gridCol w="576000">
                  <a:extLst>
                    <a:ext uri="{9D8B030D-6E8A-4147-A177-3AD203B41FA5}">
                      <a16:colId xmlns:a16="http://schemas.microsoft.com/office/drawing/2014/main" val="376510167"/>
                    </a:ext>
                  </a:extLst>
                </a:gridCol>
                <a:gridCol w="576000">
                  <a:extLst>
                    <a:ext uri="{9D8B030D-6E8A-4147-A177-3AD203B41FA5}">
                      <a16:colId xmlns:a16="http://schemas.microsoft.com/office/drawing/2014/main" val="4177503433"/>
                    </a:ext>
                  </a:extLst>
                </a:gridCol>
                <a:gridCol w="576000">
                  <a:extLst>
                    <a:ext uri="{9D8B030D-6E8A-4147-A177-3AD203B41FA5}">
                      <a16:colId xmlns:a16="http://schemas.microsoft.com/office/drawing/2014/main" val="2651549551"/>
                    </a:ext>
                  </a:extLst>
                </a:gridCol>
                <a:gridCol w="576000">
                  <a:extLst>
                    <a:ext uri="{9D8B030D-6E8A-4147-A177-3AD203B41FA5}">
                      <a16:colId xmlns:a16="http://schemas.microsoft.com/office/drawing/2014/main" val="1672685108"/>
                    </a:ext>
                  </a:extLst>
                </a:gridCol>
                <a:gridCol w="576000">
                  <a:extLst>
                    <a:ext uri="{9D8B030D-6E8A-4147-A177-3AD203B41FA5}">
                      <a16:colId xmlns:a16="http://schemas.microsoft.com/office/drawing/2014/main" val="3403690076"/>
                    </a:ext>
                  </a:extLst>
                </a:gridCol>
                <a:gridCol w="576000">
                  <a:extLst>
                    <a:ext uri="{9D8B030D-6E8A-4147-A177-3AD203B41FA5}">
                      <a16:colId xmlns:a16="http://schemas.microsoft.com/office/drawing/2014/main" val="1790278820"/>
                    </a:ext>
                  </a:extLst>
                </a:gridCol>
                <a:gridCol w="576000">
                  <a:extLst>
                    <a:ext uri="{9D8B030D-6E8A-4147-A177-3AD203B41FA5}">
                      <a16:colId xmlns:a16="http://schemas.microsoft.com/office/drawing/2014/main" val="2590246339"/>
                    </a:ext>
                  </a:extLst>
                </a:gridCol>
                <a:gridCol w="576000">
                  <a:extLst>
                    <a:ext uri="{9D8B030D-6E8A-4147-A177-3AD203B41FA5}">
                      <a16:colId xmlns:a16="http://schemas.microsoft.com/office/drawing/2014/main" val="1058221288"/>
                    </a:ext>
                  </a:extLst>
                </a:gridCol>
                <a:gridCol w="576000">
                  <a:extLst>
                    <a:ext uri="{9D8B030D-6E8A-4147-A177-3AD203B41FA5}">
                      <a16:colId xmlns:a16="http://schemas.microsoft.com/office/drawing/2014/main" val="708506238"/>
                    </a:ext>
                  </a:extLst>
                </a:gridCol>
                <a:gridCol w="576000">
                  <a:extLst>
                    <a:ext uri="{9D8B030D-6E8A-4147-A177-3AD203B41FA5}">
                      <a16:colId xmlns:a16="http://schemas.microsoft.com/office/drawing/2014/main" val="627658611"/>
                    </a:ext>
                  </a:extLst>
                </a:gridCol>
                <a:gridCol w="576000">
                  <a:extLst>
                    <a:ext uri="{9D8B030D-6E8A-4147-A177-3AD203B41FA5}">
                      <a16:colId xmlns:a16="http://schemas.microsoft.com/office/drawing/2014/main" val="3284773822"/>
                    </a:ext>
                  </a:extLst>
                </a:gridCol>
                <a:gridCol w="576000">
                  <a:extLst>
                    <a:ext uri="{9D8B030D-6E8A-4147-A177-3AD203B41FA5}">
                      <a16:colId xmlns:a16="http://schemas.microsoft.com/office/drawing/2014/main" val="2212539194"/>
                    </a:ext>
                  </a:extLst>
                </a:gridCol>
                <a:gridCol w="576000">
                  <a:extLst>
                    <a:ext uri="{9D8B030D-6E8A-4147-A177-3AD203B41FA5}">
                      <a16:colId xmlns:a16="http://schemas.microsoft.com/office/drawing/2014/main" val="3924047003"/>
                    </a:ext>
                  </a:extLst>
                </a:gridCol>
                <a:gridCol w="576000">
                  <a:extLst>
                    <a:ext uri="{9D8B030D-6E8A-4147-A177-3AD203B41FA5}">
                      <a16:colId xmlns:a16="http://schemas.microsoft.com/office/drawing/2014/main" val="1281651784"/>
                    </a:ext>
                  </a:extLst>
                </a:gridCol>
                <a:gridCol w="576000">
                  <a:extLst>
                    <a:ext uri="{9D8B030D-6E8A-4147-A177-3AD203B41FA5}">
                      <a16:colId xmlns:a16="http://schemas.microsoft.com/office/drawing/2014/main" val="2585127502"/>
                    </a:ext>
                  </a:extLst>
                </a:gridCol>
                <a:gridCol w="576000">
                  <a:extLst>
                    <a:ext uri="{9D8B030D-6E8A-4147-A177-3AD203B41FA5}">
                      <a16:colId xmlns:a16="http://schemas.microsoft.com/office/drawing/2014/main" val="1193530203"/>
                    </a:ext>
                  </a:extLst>
                </a:gridCol>
                <a:gridCol w="576000">
                  <a:extLst>
                    <a:ext uri="{9D8B030D-6E8A-4147-A177-3AD203B41FA5}">
                      <a16:colId xmlns:a16="http://schemas.microsoft.com/office/drawing/2014/main" val="410749726"/>
                    </a:ext>
                  </a:extLst>
                </a:gridCol>
                <a:gridCol w="576000">
                  <a:extLst>
                    <a:ext uri="{9D8B030D-6E8A-4147-A177-3AD203B41FA5}">
                      <a16:colId xmlns:a16="http://schemas.microsoft.com/office/drawing/2014/main" val="1089228603"/>
                    </a:ext>
                  </a:extLst>
                </a:gridCol>
              </a:tblGrid>
              <a:tr h="370840">
                <a:tc>
                  <a:txBody>
                    <a:bodyPr/>
                    <a:lstStyle/>
                    <a:p>
                      <a:pPr algn="ctr"/>
                      <a:r>
                        <a:rPr lang="en-US" altLang="zh-CN" sz="1600" dirty="0" err="1"/>
                        <a:t>Arg</a:t>
                      </a:r>
                      <a:endParaRPr lang="zh-CN" altLang="en-US" sz="1600" dirty="0"/>
                    </a:p>
                  </a:txBody>
                  <a:tcPr/>
                </a:tc>
                <a:tc>
                  <a:txBody>
                    <a:bodyPr/>
                    <a:lstStyle/>
                    <a:p>
                      <a:pPr algn="ctr"/>
                      <a:r>
                        <a:rPr lang="en-US" altLang="zh-CN" sz="1600" dirty="0"/>
                        <a:t>Leu</a:t>
                      </a:r>
                      <a:endParaRPr lang="zh-CN" altLang="en-US" sz="1600" dirty="0"/>
                    </a:p>
                  </a:txBody>
                  <a:tcPr/>
                </a:tc>
                <a:tc>
                  <a:txBody>
                    <a:bodyPr/>
                    <a:lstStyle/>
                    <a:p>
                      <a:pPr algn="ctr"/>
                      <a:r>
                        <a:rPr lang="en-US" altLang="zh-CN" sz="1600" dirty="0"/>
                        <a:t>Pro</a:t>
                      </a:r>
                      <a:endParaRPr lang="zh-CN" altLang="en-US" sz="1600" dirty="0"/>
                    </a:p>
                  </a:txBody>
                  <a:tcPr/>
                </a:tc>
                <a:tc>
                  <a:txBody>
                    <a:bodyPr/>
                    <a:lstStyle/>
                    <a:p>
                      <a:pPr algn="ctr"/>
                      <a:r>
                        <a:rPr lang="en-US" altLang="zh-CN" sz="1600" dirty="0" err="1"/>
                        <a:t>Thr</a:t>
                      </a:r>
                      <a:endParaRPr lang="zh-CN" altLang="en-US" sz="1600" dirty="0"/>
                    </a:p>
                  </a:txBody>
                  <a:tcPr/>
                </a:tc>
                <a:tc>
                  <a:txBody>
                    <a:bodyPr/>
                    <a:lstStyle/>
                    <a:p>
                      <a:pPr algn="ctr"/>
                      <a:r>
                        <a:rPr lang="en-US" altLang="zh-CN" sz="1600" dirty="0"/>
                        <a:t>Ala</a:t>
                      </a:r>
                      <a:endParaRPr lang="zh-CN" altLang="en-US" sz="1600" dirty="0"/>
                    </a:p>
                  </a:txBody>
                  <a:tcPr/>
                </a:tc>
                <a:tc>
                  <a:txBody>
                    <a:bodyPr/>
                    <a:lstStyle/>
                    <a:p>
                      <a:pPr algn="ctr"/>
                      <a:r>
                        <a:rPr lang="en-US" altLang="zh-CN" sz="1600" dirty="0"/>
                        <a:t>Val</a:t>
                      </a:r>
                      <a:endParaRPr lang="zh-CN" altLang="en-US" sz="1600" dirty="0"/>
                    </a:p>
                  </a:txBody>
                  <a:tcPr/>
                </a:tc>
                <a:tc>
                  <a:txBody>
                    <a:bodyPr/>
                    <a:lstStyle/>
                    <a:p>
                      <a:pPr algn="ctr"/>
                      <a:r>
                        <a:rPr lang="en-US" altLang="zh-CN" sz="1600" dirty="0" err="1"/>
                        <a:t>Gly</a:t>
                      </a:r>
                      <a:endParaRPr lang="zh-CN" altLang="en-US" sz="1600" dirty="0"/>
                    </a:p>
                  </a:txBody>
                  <a:tcPr/>
                </a:tc>
                <a:tc>
                  <a:txBody>
                    <a:bodyPr/>
                    <a:lstStyle/>
                    <a:p>
                      <a:pPr algn="ctr"/>
                      <a:r>
                        <a:rPr lang="en-US" altLang="zh-CN" sz="1600" dirty="0" err="1"/>
                        <a:t>IIE</a:t>
                      </a:r>
                      <a:endParaRPr lang="zh-CN" altLang="en-US" sz="1600" dirty="0"/>
                    </a:p>
                  </a:txBody>
                  <a:tcPr/>
                </a:tc>
                <a:tc>
                  <a:txBody>
                    <a:bodyPr/>
                    <a:lstStyle/>
                    <a:p>
                      <a:pPr algn="ctr"/>
                      <a:r>
                        <a:rPr lang="en-US" altLang="zh-CN" sz="1600" dirty="0" err="1"/>
                        <a:t>Phe</a:t>
                      </a:r>
                      <a:endParaRPr lang="zh-CN" altLang="en-US" sz="1600" dirty="0"/>
                    </a:p>
                  </a:txBody>
                  <a:tcPr/>
                </a:tc>
                <a:tc>
                  <a:txBody>
                    <a:bodyPr/>
                    <a:lstStyle/>
                    <a:p>
                      <a:pPr algn="ctr"/>
                      <a:r>
                        <a:rPr lang="en-US" altLang="zh-CN" sz="1600" dirty="0"/>
                        <a:t>Tyr</a:t>
                      </a:r>
                      <a:endParaRPr lang="zh-CN" altLang="en-US" sz="1600" dirty="0"/>
                    </a:p>
                  </a:txBody>
                  <a:tcPr/>
                </a:tc>
                <a:tc>
                  <a:txBody>
                    <a:bodyPr/>
                    <a:lstStyle/>
                    <a:p>
                      <a:pPr algn="ctr"/>
                      <a:r>
                        <a:rPr lang="en-US" altLang="zh-CN" sz="1600" dirty="0" err="1"/>
                        <a:t>Cys</a:t>
                      </a:r>
                      <a:endParaRPr lang="zh-CN" altLang="en-US" sz="1600" dirty="0"/>
                    </a:p>
                  </a:txBody>
                  <a:tcPr/>
                </a:tc>
                <a:tc>
                  <a:txBody>
                    <a:bodyPr/>
                    <a:lstStyle/>
                    <a:p>
                      <a:pPr algn="ctr"/>
                      <a:r>
                        <a:rPr lang="en-US" altLang="zh-CN" sz="1600" dirty="0"/>
                        <a:t>His</a:t>
                      </a:r>
                      <a:endParaRPr lang="zh-CN" altLang="en-US" sz="1600" dirty="0"/>
                    </a:p>
                  </a:txBody>
                  <a:tcPr/>
                </a:tc>
                <a:tc>
                  <a:txBody>
                    <a:bodyPr/>
                    <a:lstStyle/>
                    <a:p>
                      <a:pPr algn="ctr"/>
                      <a:r>
                        <a:rPr lang="en-US" altLang="zh-CN" sz="1600" dirty="0" err="1"/>
                        <a:t>Gln</a:t>
                      </a:r>
                      <a:endParaRPr lang="zh-CN" altLang="en-US" sz="1600" dirty="0"/>
                    </a:p>
                  </a:txBody>
                  <a:tcPr/>
                </a:tc>
                <a:tc>
                  <a:txBody>
                    <a:bodyPr/>
                    <a:lstStyle/>
                    <a:p>
                      <a:pPr algn="ctr"/>
                      <a:r>
                        <a:rPr lang="en-US" altLang="zh-CN" sz="1600" dirty="0" err="1"/>
                        <a:t>Asn</a:t>
                      </a:r>
                      <a:endParaRPr lang="zh-CN" altLang="en-US" sz="1600" dirty="0"/>
                    </a:p>
                  </a:txBody>
                  <a:tcPr/>
                </a:tc>
                <a:tc>
                  <a:txBody>
                    <a:bodyPr/>
                    <a:lstStyle/>
                    <a:p>
                      <a:pPr algn="ctr"/>
                      <a:r>
                        <a:rPr lang="en-US" altLang="zh-CN" sz="1600" dirty="0"/>
                        <a:t>Lys</a:t>
                      </a:r>
                      <a:endParaRPr lang="zh-CN" altLang="en-US" sz="1600" dirty="0"/>
                    </a:p>
                  </a:txBody>
                  <a:tcPr/>
                </a:tc>
                <a:tc>
                  <a:txBody>
                    <a:bodyPr/>
                    <a:lstStyle/>
                    <a:p>
                      <a:pPr algn="ctr"/>
                      <a:r>
                        <a:rPr lang="en-US" altLang="zh-CN" sz="1600" dirty="0"/>
                        <a:t>Asp</a:t>
                      </a:r>
                      <a:endParaRPr lang="zh-CN" altLang="en-US" sz="1600" dirty="0"/>
                    </a:p>
                  </a:txBody>
                  <a:tcPr/>
                </a:tc>
                <a:tc>
                  <a:txBody>
                    <a:bodyPr/>
                    <a:lstStyle/>
                    <a:p>
                      <a:pPr algn="ctr"/>
                      <a:r>
                        <a:rPr lang="en-US" altLang="zh-CN" sz="1600" dirty="0"/>
                        <a:t>Glu</a:t>
                      </a:r>
                      <a:endParaRPr lang="zh-CN" altLang="en-US" sz="1600" dirty="0"/>
                    </a:p>
                  </a:txBody>
                  <a:tcPr/>
                </a:tc>
                <a:tc>
                  <a:txBody>
                    <a:bodyPr/>
                    <a:lstStyle/>
                    <a:p>
                      <a:pPr algn="ctr"/>
                      <a:r>
                        <a:rPr lang="en-US" altLang="zh-CN" sz="1600" dirty="0"/>
                        <a:t>Met</a:t>
                      </a:r>
                      <a:endParaRPr lang="zh-CN" altLang="en-US" sz="1600" dirty="0"/>
                    </a:p>
                  </a:txBody>
                  <a:tcPr/>
                </a:tc>
                <a:tc>
                  <a:txBody>
                    <a:bodyPr/>
                    <a:lstStyle/>
                    <a:p>
                      <a:pPr algn="ctr"/>
                      <a:r>
                        <a:rPr lang="en-US" altLang="zh-CN" sz="1600" dirty="0" err="1"/>
                        <a:t>Trp</a:t>
                      </a:r>
                      <a:endParaRPr lang="zh-CN" altLang="en-US" sz="1600" dirty="0"/>
                    </a:p>
                  </a:txBody>
                  <a:tcPr/>
                </a:tc>
                <a:tc>
                  <a:txBody>
                    <a:bodyPr/>
                    <a:lstStyle/>
                    <a:p>
                      <a:pPr algn="ctr"/>
                      <a:r>
                        <a:rPr lang="en-US" altLang="zh-CN" sz="1600" dirty="0"/>
                        <a:t>Ser</a:t>
                      </a:r>
                      <a:endParaRPr lang="zh-CN" altLang="en-US" sz="1600" dirty="0"/>
                    </a:p>
                  </a:txBody>
                  <a:tcPr/>
                </a:tc>
                <a:extLst>
                  <a:ext uri="{0D108BD9-81ED-4DB2-BD59-A6C34878D82A}">
                    <a16:rowId xmlns:a16="http://schemas.microsoft.com/office/drawing/2014/main" val="4152408550"/>
                  </a:ext>
                </a:extLst>
              </a:tr>
              <a:tr h="370840">
                <a:tc>
                  <a:txBody>
                    <a:bodyPr/>
                    <a:lstStyle/>
                    <a:p>
                      <a:pPr algn="ctr"/>
                      <a:r>
                        <a:rPr lang="en-US" altLang="zh-CN" sz="1600" dirty="0"/>
                        <a:t>R</a:t>
                      </a:r>
                      <a:endParaRPr lang="zh-CN" altLang="en-US" sz="1600" dirty="0"/>
                    </a:p>
                  </a:txBody>
                  <a:tcPr/>
                </a:tc>
                <a:tc>
                  <a:txBody>
                    <a:bodyPr/>
                    <a:lstStyle/>
                    <a:p>
                      <a:pPr algn="ctr"/>
                      <a:r>
                        <a:rPr lang="en-US" altLang="zh-CN" sz="1600" dirty="0"/>
                        <a:t>L</a:t>
                      </a:r>
                      <a:endParaRPr lang="zh-CN" altLang="en-US" sz="1600" dirty="0"/>
                    </a:p>
                  </a:txBody>
                  <a:tcPr/>
                </a:tc>
                <a:tc>
                  <a:txBody>
                    <a:bodyPr/>
                    <a:lstStyle/>
                    <a:p>
                      <a:pPr algn="ctr"/>
                      <a:r>
                        <a:rPr lang="en-US" altLang="zh-CN" sz="1600" dirty="0"/>
                        <a:t>P</a:t>
                      </a:r>
                      <a:endParaRPr lang="zh-CN" altLang="en-US" sz="1600" dirty="0"/>
                    </a:p>
                  </a:txBody>
                  <a:tcPr/>
                </a:tc>
                <a:tc>
                  <a:txBody>
                    <a:bodyPr/>
                    <a:lstStyle/>
                    <a:p>
                      <a:pPr algn="ctr"/>
                      <a:r>
                        <a:rPr lang="en-US" altLang="zh-CN" sz="1600" dirty="0"/>
                        <a:t>T</a:t>
                      </a:r>
                      <a:endParaRPr lang="zh-CN" altLang="en-US" sz="1600" dirty="0"/>
                    </a:p>
                  </a:txBody>
                  <a:tcPr/>
                </a:tc>
                <a:tc>
                  <a:txBody>
                    <a:bodyPr/>
                    <a:lstStyle/>
                    <a:p>
                      <a:pPr algn="ctr"/>
                      <a:r>
                        <a:rPr lang="en-US" altLang="zh-CN" sz="1600" dirty="0"/>
                        <a:t>A</a:t>
                      </a:r>
                      <a:endParaRPr lang="zh-CN" altLang="en-US" sz="1600" dirty="0"/>
                    </a:p>
                  </a:txBody>
                  <a:tcPr/>
                </a:tc>
                <a:tc>
                  <a:txBody>
                    <a:bodyPr/>
                    <a:lstStyle/>
                    <a:p>
                      <a:pPr algn="ctr"/>
                      <a:r>
                        <a:rPr lang="en-US" altLang="zh-CN" sz="1600" dirty="0"/>
                        <a:t>V</a:t>
                      </a:r>
                      <a:endParaRPr lang="zh-CN" altLang="en-US" sz="1600" dirty="0"/>
                    </a:p>
                  </a:txBody>
                  <a:tcPr/>
                </a:tc>
                <a:tc>
                  <a:txBody>
                    <a:bodyPr/>
                    <a:lstStyle/>
                    <a:p>
                      <a:pPr algn="ctr"/>
                      <a:r>
                        <a:rPr lang="en-US" altLang="zh-CN" sz="1600" dirty="0"/>
                        <a:t>G</a:t>
                      </a:r>
                      <a:endParaRPr lang="zh-CN" altLang="en-US" sz="1600" dirty="0"/>
                    </a:p>
                  </a:txBody>
                  <a:tcPr/>
                </a:tc>
                <a:tc>
                  <a:txBody>
                    <a:bodyPr/>
                    <a:lstStyle/>
                    <a:p>
                      <a:pPr algn="ctr"/>
                      <a:r>
                        <a:rPr lang="en-US" altLang="zh-CN" sz="1600" dirty="0"/>
                        <a:t>I</a:t>
                      </a:r>
                      <a:endParaRPr lang="zh-CN" altLang="en-US" sz="1600" dirty="0"/>
                    </a:p>
                  </a:txBody>
                  <a:tcPr/>
                </a:tc>
                <a:tc>
                  <a:txBody>
                    <a:bodyPr/>
                    <a:lstStyle/>
                    <a:p>
                      <a:pPr algn="ctr"/>
                      <a:r>
                        <a:rPr lang="en-US" altLang="zh-CN" sz="1600" dirty="0"/>
                        <a:t>F</a:t>
                      </a:r>
                      <a:endParaRPr lang="zh-CN" altLang="en-US" sz="1600" dirty="0"/>
                    </a:p>
                  </a:txBody>
                  <a:tcPr/>
                </a:tc>
                <a:tc>
                  <a:txBody>
                    <a:bodyPr/>
                    <a:lstStyle/>
                    <a:p>
                      <a:pPr algn="ctr"/>
                      <a:r>
                        <a:rPr lang="en-US" altLang="zh-CN" sz="1600" dirty="0"/>
                        <a:t>Y</a:t>
                      </a:r>
                      <a:endParaRPr lang="zh-CN" altLang="en-US" sz="1600" dirty="0"/>
                    </a:p>
                  </a:txBody>
                  <a:tcPr/>
                </a:tc>
                <a:tc>
                  <a:txBody>
                    <a:bodyPr/>
                    <a:lstStyle/>
                    <a:p>
                      <a:pPr algn="ctr"/>
                      <a:r>
                        <a:rPr lang="en-US" altLang="zh-CN" sz="1600" dirty="0"/>
                        <a:t>C</a:t>
                      </a:r>
                      <a:endParaRPr lang="zh-CN" altLang="en-US" sz="1600" dirty="0"/>
                    </a:p>
                  </a:txBody>
                  <a:tcPr/>
                </a:tc>
                <a:tc>
                  <a:txBody>
                    <a:bodyPr/>
                    <a:lstStyle/>
                    <a:p>
                      <a:pPr algn="ctr"/>
                      <a:r>
                        <a:rPr lang="en-US" altLang="zh-CN" sz="1600" dirty="0"/>
                        <a:t>H</a:t>
                      </a:r>
                      <a:endParaRPr lang="zh-CN" altLang="en-US" sz="1600" dirty="0"/>
                    </a:p>
                  </a:txBody>
                  <a:tcPr/>
                </a:tc>
                <a:tc>
                  <a:txBody>
                    <a:bodyPr/>
                    <a:lstStyle/>
                    <a:p>
                      <a:pPr algn="ctr"/>
                      <a:r>
                        <a:rPr lang="en-US" altLang="zh-CN" sz="1600" dirty="0"/>
                        <a:t>Q</a:t>
                      </a:r>
                      <a:endParaRPr lang="zh-CN" altLang="en-US" sz="1600" dirty="0"/>
                    </a:p>
                  </a:txBody>
                  <a:tcPr/>
                </a:tc>
                <a:tc>
                  <a:txBody>
                    <a:bodyPr/>
                    <a:lstStyle/>
                    <a:p>
                      <a:pPr algn="ctr"/>
                      <a:r>
                        <a:rPr lang="en-US" altLang="zh-CN" sz="1600" dirty="0"/>
                        <a:t>N</a:t>
                      </a:r>
                      <a:endParaRPr lang="zh-CN" altLang="en-US" sz="1600" dirty="0"/>
                    </a:p>
                  </a:txBody>
                  <a:tcPr/>
                </a:tc>
                <a:tc>
                  <a:txBody>
                    <a:bodyPr/>
                    <a:lstStyle/>
                    <a:p>
                      <a:pPr algn="ctr"/>
                      <a:r>
                        <a:rPr lang="en-US" altLang="zh-CN" sz="1600" dirty="0"/>
                        <a:t>K</a:t>
                      </a:r>
                      <a:endParaRPr lang="zh-CN" altLang="en-US" sz="1600" dirty="0"/>
                    </a:p>
                  </a:txBody>
                  <a:tcPr/>
                </a:tc>
                <a:tc>
                  <a:txBody>
                    <a:bodyPr/>
                    <a:lstStyle/>
                    <a:p>
                      <a:pPr algn="ctr"/>
                      <a:r>
                        <a:rPr lang="en-US" altLang="zh-CN" sz="1600" dirty="0"/>
                        <a:t>D</a:t>
                      </a:r>
                      <a:endParaRPr lang="zh-CN" altLang="en-US" sz="1600" dirty="0"/>
                    </a:p>
                  </a:txBody>
                  <a:tcPr/>
                </a:tc>
                <a:tc>
                  <a:txBody>
                    <a:bodyPr/>
                    <a:lstStyle/>
                    <a:p>
                      <a:pPr algn="ctr"/>
                      <a:r>
                        <a:rPr lang="en-US" altLang="zh-CN" sz="1600" dirty="0"/>
                        <a:t>E</a:t>
                      </a:r>
                      <a:endParaRPr lang="zh-CN" altLang="en-US" sz="1600" dirty="0"/>
                    </a:p>
                  </a:txBody>
                  <a:tcPr/>
                </a:tc>
                <a:tc>
                  <a:txBody>
                    <a:bodyPr/>
                    <a:lstStyle/>
                    <a:p>
                      <a:pPr algn="ctr"/>
                      <a:r>
                        <a:rPr lang="en-US" altLang="zh-CN" sz="1600" dirty="0"/>
                        <a:t>M</a:t>
                      </a:r>
                      <a:endParaRPr lang="zh-CN" altLang="en-US" sz="1600" dirty="0"/>
                    </a:p>
                  </a:txBody>
                  <a:tcPr/>
                </a:tc>
                <a:tc>
                  <a:txBody>
                    <a:bodyPr/>
                    <a:lstStyle/>
                    <a:p>
                      <a:pPr algn="ctr"/>
                      <a:r>
                        <a:rPr lang="en-US" altLang="zh-CN" sz="1600" dirty="0"/>
                        <a:t>W</a:t>
                      </a:r>
                      <a:endParaRPr lang="zh-CN" altLang="en-US" sz="1600" dirty="0"/>
                    </a:p>
                  </a:txBody>
                  <a:tcPr/>
                </a:tc>
                <a:tc>
                  <a:txBody>
                    <a:bodyPr/>
                    <a:lstStyle/>
                    <a:p>
                      <a:pPr algn="ctr"/>
                      <a:r>
                        <a:rPr lang="en-US" altLang="zh-CN" sz="1600" dirty="0"/>
                        <a:t>S</a:t>
                      </a:r>
                      <a:endParaRPr lang="zh-CN" altLang="en-US" sz="1600" dirty="0"/>
                    </a:p>
                  </a:txBody>
                  <a:tcPr/>
                </a:tc>
                <a:extLst>
                  <a:ext uri="{0D108BD9-81ED-4DB2-BD59-A6C34878D82A}">
                    <a16:rowId xmlns:a16="http://schemas.microsoft.com/office/drawing/2014/main" val="3454715967"/>
                  </a:ext>
                </a:extLst>
              </a:tr>
            </a:tbl>
          </a:graphicData>
        </a:graphic>
      </p:graphicFrame>
      <p:sp>
        <p:nvSpPr>
          <p:cNvPr id="13" name="文本框 12">
            <a:extLst>
              <a:ext uri="{FF2B5EF4-FFF2-40B4-BE49-F238E27FC236}">
                <a16:creationId xmlns:a16="http://schemas.microsoft.com/office/drawing/2014/main" id="{3DECDB37-8855-402D-AD2C-2AEEF3492784}"/>
              </a:ext>
            </a:extLst>
          </p:cNvPr>
          <p:cNvSpPr txBox="1"/>
          <p:nvPr/>
        </p:nvSpPr>
        <p:spPr>
          <a:xfrm>
            <a:off x="717642" y="1471335"/>
            <a:ext cx="4786500"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化学距离表</a:t>
            </a:r>
            <a:endParaRPr lang="en-US" altLang="zh-CN" sz="2000" dirty="0"/>
          </a:p>
        </p:txBody>
      </p:sp>
      <p:sp>
        <p:nvSpPr>
          <p:cNvPr id="14" name="文本框 13">
            <a:extLst>
              <a:ext uri="{FF2B5EF4-FFF2-40B4-BE49-F238E27FC236}">
                <a16:creationId xmlns:a16="http://schemas.microsoft.com/office/drawing/2014/main" id="{6C0F66A1-AB05-497C-8005-EC131CABA714}"/>
              </a:ext>
            </a:extLst>
          </p:cNvPr>
          <p:cNvSpPr txBox="1"/>
          <p:nvPr/>
        </p:nvSpPr>
        <p:spPr>
          <a:xfrm>
            <a:off x="717642" y="5267621"/>
            <a:ext cx="4786500"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氨基酸字母缩写对应表</a:t>
            </a:r>
            <a:endParaRPr lang="en-US" altLang="zh-CN" sz="2000" dirty="0"/>
          </a:p>
        </p:txBody>
      </p:sp>
    </p:spTree>
    <p:extLst>
      <p:ext uri="{BB962C8B-B14F-4D97-AF65-F5344CB8AC3E}">
        <p14:creationId xmlns:p14="http://schemas.microsoft.com/office/powerpoint/2010/main" val="154510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11133368"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数据集的收集与处理</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pic>
        <p:nvPicPr>
          <p:cNvPr id="10" name="图片 9">
            <a:extLst>
              <a:ext uri="{FF2B5EF4-FFF2-40B4-BE49-F238E27FC236}">
                <a16:creationId xmlns:a16="http://schemas.microsoft.com/office/drawing/2014/main" id="{1E057D04-32C1-4451-864D-B1C0EA58E29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51722" y="847880"/>
            <a:ext cx="8718233" cy="4139248"/>
          </a:xfrm>
          <a:prstGeom prst="rect">
            <a:avLst/>
          </a:prstGeom>
        </p:spPr>
      </p:pic>
      <p:sp>
        <p:nvSpPr>
          <p:cNvPr id="4" name="矩形 3">
            <a:extLst>
              <a:ext uri="{FF2B5EF4-FFF2-40B4-BE49-F238E27FC236}">
                <a16:creationId xmlns:a16="http://schemas.microsoft.com/office/drawing/2014/main" id="{FEB45F66-178C-41B9-9BF1-191441B52E3E}"/>
              </a:ext>
            </a:extLst>
          </p:cNvPr>
          <p:cNvSpPr/>
          <p:nvPr/>
        </p:nvSpPr>
        <p:spPr>
          <a:xfrm>
            <a:off x="1041308" y="5145261"/>
            <a:ext cx="10109384" cy="1384995"/>
          </a:xfrm>
          <a:prstGeom prst="rect">
            <a:avLst/>
          </a:prstGeom>
        </p:spPr>
        <p:txBody>
          <a:bodyPr wrap="square">
            <a:spAutoFit/>
          </a:bodyPr>
          <a:lstStyle/>
          <a:p>
            <a:pPr indent="720000"/>
            <a:r>
              <a:rPr lang="zh-CN" altLang="zh-CN" sz="2800" dirty="0">
                <a:ea typeface="宋体" panose="02010600030101010101" pitchFamily="2" charset="-122"/>
                <a:cs typeface="Times New Roman" panose="02020603050405020304" pitchFamily="18" charset="0"/>
              </a:rPr>
              <a:t>将</a:t>
            </a:r>
            <a:r>
              <a:rPr lang="zh-CN" altLang="en-US" sz="2800" dirty="0">
                <a:ea typeface="宋体" panose="02010600030101010101" pitchFamily="2" charset="-122"/>
                <a:cs typeface="Times New Roman" panose="02020603050405020304" pitchFamily="18" charset="0"/>
              </a:rPr>
              <a:t>去冗余后的</a:t>
            </a:r>
            <a:r>
              <a:rPr lang="zh-CN" altLang="zh-CN" sz="2800" dirty="0">
                <a:ea typeface="宋体" panose="02010600030101010101" pitchFamily="2" charset="-122"/>
                <a:cs typeface="Times New Roman" panose="02020603050405020304" pitchFamily="18" charset="0"/>
              </a:rPr>
              <a:t>序列截短成</a:t>
            </a:r>
            <a:r>
              <a:rPr lang="en-US" altLang="zh-CN" sz="2800" dirty="0">
                <a:ea typeface="宋体" panose="02010600030101010101" pitchFamily="2" charset="-122"/>
                <a:cs typeface="Times New Roman" panose="02020603050405020304" pitchFamily="18" charset="0"/>
              </a:rPr>
              <a:t>25</a:t>
            </a:r>
            <a:r>
              <a:rPr lang="zh-CN" altLang="zh-CN" sz="2800" dirty="0">
                <a:ea typeface="宋体" panose="02010600030101010101" pitchFamily="2" charset="-122"/>
                <a:cs typeface="Times New Roman" panose="02020603050405020304" pitchFamily="18" charset="0"/>
              </a:rPr>
              <a:t>个残基的长序列片段，其中赖氨酸</a:t>
            </a:r>
            <a:r>
              <a:rPr lang="en-US" altLang="zh-CN" sz="2800" dirty="0">
                <a:ea typeface="宋体" panose="02010600030101010101" pitchFamily="2" charset="-122"/>
                <a:cs typeface="Times New Roman" panose="02020603050405020304" pitchFamily="18" charset="0"/>
              </a:rPr>
              <a:t>(K)</a:t>
            </a:r>
            <a:r>
              <a:rPr lang="zh-CN" altLang="zh-CN" sz="2800" dirty="0">
                <a:ea typeface="宋体" panose="02010600030101010101" pitchFamily="2" charset="-122"/>
                <a:cs typeface="Times New Roman" panose="02020603050405020304" pitchFamily="18" charset="0"/>
              </a:rPr>
              <a:t>位于中心。如果其中心的</a:t>
            </a:r>
            <a:r>
              <a:rPr lang="en-US" altLang="zh-CN" sz="2800" dirty="0">
                <a:ea typeface="宋体" panose="02010600030101010101" pitchFamily="2" charset="-122"/>
                <a:cs typeface="Times New Roman" panose="02020603050405020304" pitchFamily="18" charset="0"/>
              </a:rPr>
              <a:t>K</a:t>
            </a:r>
            <a:r>
              <a:rPr lang="zh-CN" altLang="zh-CN" sz="2800" dirty="0">
                <a:ea typeface="宋体" panose="02010600030101010101" pitchFamily="2" charset="-122"/>
                <a:cs typeface="Times New Roman" panose="02020603050405020304" pitchFamily="18" charset="0"/>
              </a:rPr>
              <a:t>被丙二酰化，则将片段定义为阳性样本，否则将其定义为阴性样本。</a:t>
            </a:r>
            <a:endParaRPr lang="zh-CN" altLang="en-US" sz="2800" dirty="0"/>
          </a:p>
        </p:txBody>
      </p:sp>
    </p:spTree>
    <p:extLst>
      <p:ext uri="{BB962C8B-B14F-4D97-AF65-F5344CB8AC3E}">
        <p14:creationId xmlns:p14="http://schemas.microsoft.com/office/powerpoint/2010/main" val="267500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t>基于序列本身</a:t>
            </a:r>
            <a:endParaRPr lang="en-US" altLang="zh-CN" sz="2800" dirty="0"/>
          </a:p>
        </p:txBody>
      </p:sp>
      <p:sp>
        <p:nvSpPr>
          <p:cNvPr id="9" name="文本框 8">
            <a:extLst>
              <a:ext uri="{FF2B5EF4-FFF2-40B4-BE49-F238E27FC236}">
                <a16:creationId xmlns:a16="http://schemas.microsoft.com/office/drawing/2014/main" id="{72841700-D1D7-4FCF-9177-7F227AEAEC1C}"/>
              </a:ext>
            </a:extLst>
          </p:cNvPr>
          <p:cNvSpPr txBox="1"/>
          <p:nvPr/>
        </p:nvSpPr>
        <p:spPr>
          <a:xfrm>
            <a:off x="805990" y="2997599"/>
            <a:ext cx="4786500"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t>基于蛋白质物理化学性质</a:t>
            </a:r>
            <a:endParaRPr lang="en-US" altLang="zh-CN" sz="2800" dirty="0"/>
          </a:p>
        </p:txBody>
      </p:sp>
      <p:sp>
        <p:nvSpPr>
          <p:cNvPr id="10" name="文本框 9">
            <a:extLst>
              <a:ext uri="{FF2B5EF4-FFF2-40B4-BE49-F238E27FC236}">
                <a16:creationId xmlns:a16="http://schemas.microsoft.com/office/drawing/2014/main" id="{CA4A5D6F-101F-4F64-AFB3-BB2B1E88B17A}"/>
              </a:ext>
            </a:extLst>
          </p:cNvPr>
          <p:cNvSpPr txBox="1"/>
          <p:nvPr/>
        </p:nvSpPr>
        <p:spPr>
          <a:xfrm>
            <a:off x="805990" y="4734663"/>
            <a:ext cx="4786500"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t>基于遗传进化信息</a:t>
            </a:r>
            <a:endParaRPr lang="en-US" altLang="zh-CN" sz="2800" dirty="0"/>
          </a:p>
        </p:txBody>
      </p:sp>
      <p:sp>
        <p:nvSpPr>
          <p:cNvPr id="11" name="文本框 10">
            <a:extLst>
              <a:ext uri="{FF2B5EF4-FFF2-40B4-BE49-F238E27FC236}">
                <a16:creationId xmlns:a16="http://schemas.microsoft.com/office/drawing/2014/main" id="{46F988EB-8170-4A9E-BB3A-CD12FA9A2AFD}"/>
              </a:ext>
            </a:extLst>
          </p:cNvPr>
          <p:cNvSpPr txBox="1"/>
          <p:nvPr/>
        </p:nvSpPr>
        <p:spPr>
          <a:xfrm>
            <a:off x="1859466" y="1592209"/>
            <a:ext cx="1943909" cy="1169551"/>
          </a:xfrm>
          <a:prstGeom prst="rect">
            <a:avLst/>
          </a:prstGeom>
          <a:noFill/>
        </p:spPr>
        <p:txBody>
          <a:bodyPr wrap="square" rtlCol="0">
            <a:spAutoFit/>
          </a:bodyPr>
          <a:lstStyle/>
          <a:p>
            <a:pPr marL="342900" indent="-342900">
              <a:lnSpc>
                <a:spcPts val="2400"/>
              </a:lnSpc>
              <a:buFont typeface="Arial" panose="020B0604020202020204" pitchFamily="34" charset="0"/>
              <a:buChar char="•"/>
            </a:pPr>
            <a:r>
              <a:rPr lang="en-US" altLang="zh-CN" sz="2400" dirty="0"/>
              <a:t>1-gram</a:t>
            </a:r>
          </a:p>
          <a:p>
            <a:pPr marL="342900" indent="-342900">
              <a:lnSpc>
                <a:spcPts val="2400"/>
              </a:lnSpc>
              <a:spcBef>
                <a:spcPts val="600"/>
              </a:spcBef>
              <a:buFont typeface="Arial" panose="020B0604020202020204" pitchFamily="34" charset="0"/>
              <a:buChar char="•"/>
            </a:pPr>
            <a:r>
              <a:rPr lang="en-US" altLang="zh-CN" sz="2400" dirty="0"/>
              <a:t>2-gram</a:t>
            </a:r>
          </a:p>
          <a:p>
            <a:pPr marL="342900" indent="-342900">
              <a:lnSpc>
                <a:spcPts val="2400"/>
              </a:lnSpc>
              <a:spcBef>
                <a:spcPts val="600"/>
              </a:spcBef>
              <a:buFont typeface="Arial" panose="020B0604020202020204" pitchFamily="34" charset="0"/>
              <a:buChar char="•"/>
            </a:pPr>
            <a:r>
              <a:rPr lang="en-US" altLang="zh-CN" sz="2400" dirty="0" err="1"/>
              <a:t>QSO</a:t>
            </a:r>
            <a:endParaRPr lang="en-US" altLang="zh-CN" sz="2400" dirty="0"/>
          </a:p>
        </p:txBody>
      </p:sp>
      <p:sp>
        <p:nvSpPr>
          <p:cNvPr id="14" name="文本框 13">
            <a:extLst>
              <a:ext uri="{FF2B5EF4-FFF2-40B4-BE49-F238E27FC236}">
                <a16:creationId xmlns:a16="http://schemas.microsoft.com/office/drawing/2014/main" id="{D39304C6-C209-4508-9D27-7A6EB6092AA7}"/>
              </a:ext>
            </a:extLst>
          </p:cNvPr>
          <p:cNvSpPr txBox="1"/>
          <p:nvPr/>
        </p:nvSpPr>
        <p:spPr>
          <a:xfrm>
            <a:off x="6096000" y="1644388"/>
            <a:ext cx="1943909" cy="1169551"/>
          </a:xfrm>
          <a:prstGeom prst="rect">
            <a:avLst/>
          </a:prstGeom>
          <a:noFill/>
        </p:spPr>
        <p:txBody>
          <a:bodyPr wrap="square" rtlCol="0">
            <a:spAutoFit/>
          </a:bodyPr>
          <a:lstStyle/>
          <a:p>
            <a:pPr marL="342900" indent="-342900">
              <a:lnSpc>
                <a:spcPts val="2400"/>
              </a:lnSpc>
              <a:buFont typeface="Arial" panose="020B0604020202020204" pitchFamily="34" charset="0"/>
              <a:buChar char="•"/>
            </a:pPr>
            <a:r>
              <a:rPr lang="en-US" altLang="zh-CN" sz="2400" dirty="0"/>
              <a:t>NUM</a:t>
            </a:r>
          </a:p>
          <a:p>
            <a:pPr marL="342900" indent="-342900">
              <a:lnSpc>
                <a:spcPts val="2400"/>
              </a:lnSpc>
              <a:spcBef>
                <a:spcPts val="600"/>
              </a:spcBef>
              <a:buFont typeface="Arial" panose="020B0604020202020204" pitchFamily="34" charset="0"/>
              <a:buChar char="•"/>
            </a:pPr>
            <a:r>
              <a:rPr lang="en-US" altLang="zh-CN" sz="2400" dirty="0"/>
              <a:t>BINA</a:t>
            </a:r>
          </a:p>
          <a:p>
            <a:pPr marL="342900" indent="-342900">
              <a:lnSpc>
                <a:spcPts val="2400"/>
              </a:lnSpc>
              <a:spcBef>
                <a:spcPts val="600"/>
              </a:spcBef>
              <a:buFont typeface="Arial" panose="020B0604020202020204" pitchFamily="34" charset="0"/>
              <a:buChar char="•"/>
            </a:pPr>
            <a:r>
              <a:rPr lang="en-US" altLang="zh-CN" sz="2400" dirty="0"/>
              <a:t>LOGO</a:t>
            </a:r>
          </a:p>
        </p:txBody>
      </p:sp>
      <p:sp>
        <p:nvSpPr>
          <p:cNvPr id="15" name="文本框 14">
            <a:extLst>
              <a:ext uri="{FF2B5EF4-FFF2-40B4-BE49-F238E27FC236}">
                <a16:creationId xmlns:a16="http://schemas.microsoft.com/office/drawing/2014/main" id="{A7F86090-AB3D-45BE-9DAD-A002EDFA5C83}"/>
              </a:ext>
            </a:extLst>
          </p:cNvPr>
          <p:cNvSpPr txBox="1"/>
          <p:nvPr/>
        </p:nvSpPr>
        <p:spPr>
          <a:xfrm>
            <a:off x="1859466" y="3735326"/>
            <a:ext cx="1943909" cy="784830"/>
          </a:xfrm>
          <a:prstGeom prst="rect">
            <a:avLst/>
          </a:prstGeom>
          <a:noFill/>
        </p:spPr>
        <p:txBody>
          <a:bodyPr wrap="square" rtlCol="0">
            <a:spAutoFit/>
          </a:bodyPr>
          <a:lstStyle/>
          <a:p>
            <a:pPr marL="342900" indent="-342900">
              <a:lnSpc>
                <a:spcPts val="2400"/>
              </a:lnSpc>
              <a:buFont typeface="Arial" panose="020B0604020202020204" pitchFamily="34" charset="0"/>
              <a:buChar char="•"/>
            </a:pPr>
            <a:r>
              <a:rPr lang="en-US" altLang="zh-CN" sz="2400" dirty="0" err="1"/>
              <a:t>EBGW</a:t>
            </a:r>
            <a:endParaRPr lang="en-US" altLang="zh-CN" sz="2400" dirty="0"/>
          </a:p>
          <a:p>
            <a:pPr marL="342900" indent="-342900">
              <a:lnSpc>
                <a:spcPts val="2400"/>
              </a:lnSpc>
              <a:spcBef>
                <a:spcPts val="600"/>
              </a:spcBef>
              <a:buFont typeface="Arial" panose="020B0604020202020204" pitchFamily="34" charset="0"/>
              <a:buChar char="•"/>
            </a:pPr>
            <a:r>
              <a:rPr lang="en-US" altLang="zh-CN" sz="2400" dirty="0" err="1"/>
              <a:t>AAINDEX</a:t>
            </a:r>
            <a:endParaRPr lang="en-US" altLang="zh-CN" sz="2400" dirty="0"/>
          </a:p>
        </p:txBody>
      </p:sp>
      <p:sp>
        <p:nvSpPr>
          <p:cNvPr id="16" name="文本框 15">
            <a:extLst>
              <a:ext uri="{FF2B5EF4-FFF2-40B4-BE49-F238E27FC236}">
                <a16:creationId xmlns:a16="http://schemas.microsoft.com/office/drawing/2014/main" id="{03EB2C70-84F3-4D82-929B-F4882155E4AF}"/>
              </a:ext>
            </a:extLst>
          </p:cNvPr>
          <p:cNvSpPr txBox="1"/>
          <p:nvPr/>
        </p:nvSpPr>
        <p:spPr>
          <a:xfrm>
            <a:off x="1859466" y="5257883"/>
            <a:ext cx="1943909"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latin typeface="+mj-ea"/>
              </a:rPr>
              <a:t>KNN</a:t>
            </a:r>
            <a:endParaRPr lang="en-US" altLang="zh-CN" sz="2400" dirty="0">
              <a:latin typeface="+mj-ea"/>
            </a:endParaRPr>
          </a:p>
          <a:p>
            <a:pPr marL="342900" indent="-342900">
              <a:buFont typeface="Arial" panose="020B0604020202020204" pitchFamily="34" charset="0"/>
              <a:buChar char="•"/>
            </a:pPr>
            <a:r>
              <a:rPr lang="en-US" altLang="zh-CN" sz="2400" dirty="0" err="1">
                <a:latin typeface="+mj-ea"/>
              </a:rPr>
              <a:t>PSSM</a:t>
            </a:r>
            <a:endParaRPr lang="en-US" altLang="zh-CN" sz="2400" dirty="0">
              <a:latin typeface="+mj-ea"/>
            </a:endParaRPr>
          </a:p>
          <a:p>
            <a:pPr marL="342900" indent="-342900">
              <a:buFont typeface="Arial" panose="020B0604020202020204" pitchFamily="34" charset="0"/>
              <a:buChar char="•"/>
            </a:pPr>
            <a:r>
              <a:rPr lang="en-US" altLang="zh-CN" sz="2400" dirty="0" err="1">
                <a:latin typeface="+mj-ea"/>
              </a:rPr>
              <a:t>S_FPSSM</a:t>
            </a:r>
            <a:endParaRPr lang="zh-CN" altLang="en-US" sz="2400" dirty="0">
              <a:latin typeface="+mj-ea"/>
            </a:endParaRPr>
          </a:p>
        </p:txBody>
      </p:sp>
    </p:spTree>
    <p:extLst>
      <p:ext uri="{BB962C8B-B14F-4D97-AF65-F5344CB8AC3E}">
        <p14:creationId xmlns:p14="http://schemas.microsoft.com/office/powerpoint/2010/main" val="65737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5990" y="-134709"/>
            <a:ext cx="6933280" cy="824456"/>
          </a:xfrm>
          <a:prstGeom prst="rect">
            <a:avLst/>
          </a:prstGeom>
          <a:noFill/>
        </p:spPr>
        <p:txBody>
          <a:bodyPr wrap="square" rtlCol="0">
            <a:spAutoFit/>
          </a:bodyPr>
          <a:lstStyle/>
          <a:p>
            <a:pPr>
              <a:lnSpc>
                <a:spcPct val="150000"/>
              </a:lnSpc>
            </a:pPr>
            <a:r>
              <a:rPr lang="zh-CN" altLang="en-US" sz="3600" b="1" dirty="0">
                <a:solidFill>
                  <a:schemeClr val="bg1"/>
                </a:solidFill>
              </a:rPr>
              <a:t>研究内容及方法</a:t>
            </a:r>
            <a:r>
              <a:rPr lang="en-US" altLang="zh-CN" sz="3600" b="1" dirty="0">
                <a:solidFill>
                  <a:schemeClr val="bg1"/>
                </a:solidFill>
              </a:rPr>
              <a:t>——</a:t>
            </a:r>
            <a:r>
              <a:rPr lang="zh-CN" altLang="en-US" sz="3600" b="1" dirty="0">
                <a:solidFill>
                  <a:schemeClr val="bg1"/>
                </a:solidFill>
              </a:rPr>
              <a:t>特征提取</a:t>
            </a:r>
          </a:p>
        </p:txBody>
      </p:sp>
      <p:grpSp>
        <p:nvGrpSpPr>
          <p:cNvPr id="28" name="组合 27"/>
          <p:cNvGrpSpPr/>
          <p:nvPr/>
        </p:nvGrpSpPr>
        <p:grpSpPr>
          <a:xfrm>
            <a:off x="123825" y="110358"/>
            <a:ext cx="593817" cy="593817"/>
            <a:chOff x="1131485" y="2234042"/>
            <a:chExt cx="1607262" cy="1607262"/>
          </a:xfrm>
        </p:grpSpPr>
        <p:sp>
          <p:nvSpPr>
            <p:cNvPr id="29" name="椭圆 28"/>
            <p:cNvSpPr/>
            <p:nvPr/>
          </p:nvSpPr>
          <p:spPr>
            <a:xfrm>
              <a:off x="1131485" y="2234042"/>
              <a:ext cx="1607262" cy="160726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1241020" y="2343577"/>
              <a:ext cx="1388192" cy="138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KSO_Shape"/>
            <p:cNvSpPr/>
            <p:nvPr/>
          </p:nvSpPr>
          <p:spPr bwMode="auto">
            <a:xfrm>
              <a:off x="1480150" y="2597150"/>
              <a:ext cx="909932" cy="881046"/>
            </a:xfrm>
            <a:custGeom>
              <a:avLst/>
              <a:gdLst>
                <a:gd name="T0" fmla="*/ 1660229 w 8965002"/>
                <a:gd name="T1" fmla="*/ 723707 h 8673857"/>
                <a:gd name="T2" fmla="*/ 1707743 w 8965002"/>
                <a:gd name="T3" fmla="*/ 723707 h 8673857"/>
                <a:gd name="T4" fmla="*/ 1786179 w 8965002"/>
                <a:gd name="T5" fmla="*/ 872262 h 8673857"/>
                <a:gd name="T6" fmla="*/ 1398524 w 8965002"/>
                <a:gd name="T7" fmla="*/ 1455923 h 8673857"/>
                <a:gd name="T8" fmla="*/ 1307266 w 8965002"/>
                <a:gd name="T9" fmla="*/ 1501168 h 8673857"/>
                <a:gd name="T10" fmla="*/ 1079500 w 8965002"/>
                <a:gd name="T11" fmla="*/ 1501168 h 8673857"/>
                <a:gd name="T12" fmla="*/ 1079500 w 8965002"/>
                <a:gd name="T13" fmla="*/ 1685165 h 8673857"/>
                <a:gd name="T14" fmla="*/ 1049332 w 8965002"/>
                <a:gd name="T15" fmla="*/ 1734934 h 8673857"/>
                <a:gd name="T16" fmla="*/ 1021427 w 8965002"/>
                <a:gd name="T17" fmla="*/ 1741721 h 8673857"/>
                <a:gd name="T18" fmla="*/ 985980 w 8965002"/>
                <a:gd name="T19" fmla="*/ 1731164 h 8673857"/>
                <a:gd name="T20" fmla="*/ 808744 w 8965002"/>
                <a:gd name="T21" fmla="*/ 1611265 h 8673857"/>
                <a:gd name="T22" fmla="*/ 635280 w 8965002"/>
                <a:gd name="T23" fmla="*/ 1731164 h 8673857"/>
                <a:gd name="T24" fmla="*/ 571927 w 8965002"/>
                <a:gd name="T25" fmla="*/ 1734934 h 8673857"/>
                <a:gd name="T26" fmla="*/ 539497 w 8965002"/>
                <a:gd name="T27" fmla="*/ 1685165 h 8673857"/>
                <a:gd name="T28" fmla="*/ 539497 w 8965002"/>
                <a:gd name="T29" fmla="*/ 1225173 h 8673857"/>
                <a:gd name="T30" fmla="*/ 636788 w 8965002"/>
                <a:gd name="T31" fmla="*/ 1030619 h 8673857"/>
                <a:gd name="T32" fmla="*/ 667710 w 8965002"/>
                <a:gd name="T33" fmla="*/ 1022324 h 8673857"/>
                <a:gd name="T34" fmla="*/ 1142852 w 8965002"/>
                <a:gd name="T35" fmla="*/ 1022324 h 8673857"/>
                <a:gd name="T36" fmla="*/ 1077992 w 8965002"/>
                <a:gd name="T37" fmla="*/ 1261369 h 8673857"/>
                <a:gd name="T38" fmla="*/ 1250702 w 8965002"/>
                <a:gd name="T39" fmla="*/ 1261369 h 8673857"/>
                <a:gd name="T40" fmla="*/ 1660229 w 8965002"/>
                <a:gd name="T41" fmla="*/ 723707 h 8673857"/>
                <a:gd name="T42" fmla="*/ 1227016 w 8965002"/>
                <a:gd name="T43" fmla="*/ 26 h 8673857"/>
                <a:gd name="T44" fmla="*/ 1646524 w 8965002"/>
                <a:gd name="T45" fmla="*/ 27634 h 8673857"/>
                <a:gd name="T46" fmla="*/ 1722691 w 8965002"/>
                <a:gd name="T47" fmla="*/ 177681 h 8673857"/>
                <a:gd name="T48" fmla="*/ 1246833 w 8965002"/>
                <a:gd name="T49" fmla="*/ 798230 h 8673857"/>
                <a:gd name="T50" fmla="*/ 1160861 w 8965002"/>
                <a:gd name="T51" fmla="*/ 838946 h 8673857"/>
                <a:gd name="T52" fmla="*/ 443680 w 8965002"/>
                <a:gd name="T53" fmla="*/ 838946 h 8673857"/>
                <a:gd name="T54" fmla="*/ 231014 w 8965002"/>
                <a:gd name="T55" fmla="*/ 1099833 h 8673857"/>
                <a:gd name="T56" fmla="*/ 361479 w 8965002"/>
                <a:gd name="T57" fmla="*/ 1249880 h 8673857"/>
                <a:gd name="T58" fmla="*/ 418794 w 8965002"/>
                <a:gd name="T59" fmla="*/ 1261190 h 8673857"/>
                <a:gd name="T60" fmla="*/ 418794 w 8965002"/>
                <a:gd name="T61" fmla="*/ 1500965 h 8673857"/>
                <a:gd name="T62" fmla="*/ 10807 w 8965002"/>
                <a:gd name="T63" fmla="*/ 1148843 h 8673857"/>
                <a:gd name="T64" fmla="*/ 13069 w 8965002"/>
                <a:gd name="T65" fmla="*/ 949785 h 8673857"/>
                <a:gd name="T66" fmla="*/ 545488 w 8965002"/>
                <a:gd name="T67" fmla="*/ 134703 h 8673857"/>
                <a:gd name="T68" fmla="*/ 706119 w 8965002"/>
                <a:gd name="T69" fmla="*/ 45730 h 8673857"/>
                <a:gd name="T70" fmla="*/ 1227016 w 8965002"/>
                <a:gd name="T71" fmla="*/ 26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sp>
        <p:nvSpPr>
          <p:cNvPr id="12" name="文本框 11">
            <a:extLst>
              <a:ext uri="{FF2B5EF4-FFF2-40B4-BE49-F238E27FC236}">
                <a16:creationId xmlns:a16="http://schemas.microsoft.com/office/drawing/2014/main" id="{63EF4C18-00BA-4899-B96C-80D58ACD7246}"/>
              </a:ext>
            </a:extLst>
          </p:cNvPr>
          <p:cNvSpPr txBox="1"/>
          <p:nvPr/>
        </p:nvSpPr>
        <p:spPr>
          <a:xfrm>
            <a:off x="805990" y="910655"/>
            <a:ext cx="4786500" cy="523220"/>
          </a:xfrm>
          <a:prstGeom prst="rect">
            <a:avLst/>
          </a:prstGeom>
          <a:noFill/>
        </p:spPr>
        <p:txBody>
          <a:bodyPr wrap="square" rtlCol="0">
            <a:spAutoFit/>
          </a:bodyPr>
          <a:lstStyle/>
          <a:p>
            <a:r>
              <a:rPr lang="en-US" altLang="zh-CN" sz="2800" dirty="0"/>
              <a:t>1-gram</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62F9C9-5673-4A34-9D16-4075E86606A3}"/>
                  </a:ext>
                </a:extLst>
              </p:cNvPr>
              <p:cNvSpPr/>
              <p:nvPr/>
            </p:nvSpPr>
            <p:spPr>
              <a:xfrm>
                <a:off x="2032611" y="2754498"/>
                <a:ext cx="3679149"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𝑟</m:t>
                          </m:r>
                        </m:e>
                      </m:d>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1">
                                  <a:latin typeface="Cambria Math" panose="02040503050406030204" pitchFamily="18" charset="0"/>
                                </a:rPr>
                                <m:t>𝑟</m:t>
                              </m:r>
                            </m:sub>
                          </m:sSub>
                        </m:num>
                        <m:den>
                          <m:r>
                            <a:rPr lang="zh-CN" altLang="en-US" sz="2400" i="1">
                              <a:latin typeface="Cambria Math" panose="02040503050406030204" pitchFamily="18" charset="0"/>
                            </a:rPr>
                            <m:t>𝑁</m:t>
                          </m:r>
                        </m:den>
                      </m:f>
                      <m:r>
                        <a:rPr lang="zh-CN" altLang="en-US" sz="2400" i="0">
                          <a:latin typeface="Cambria Math" panose="02040503050406030204" pitchFamily="18" charset="0"/>
                        </a:rPr>
                        <m:t>  </m:t>
                      </m:r>
                      <m:r>
                        <m:rPr>
                          <m:sty m:val="p"/>
                        </m:rPr>
                        <a:rPr lang="zh-CN" altLang="en-US" sz="2400" i="0">
                          <a:latin typeface="Cambria Math" panose="02040503050406030204" pitchFamily="18" charset="0"/>
                        </a:rPr>
                        <m:t>r</m:t>
                      </m:r>
                      <m:r>
                        <a:rPr lang="zh-CN" altLang="en-US" sz="2400" i="0">
                          <a:latin typeface="Cambria Math" panose="02040503050406030204" pitchFamily="18" charset="0"/>
                        </a:rPr>
                        <m:t>=1, 2,…, 21 </m:t>
                      </m:r>
                    </m:oMath>
                  </m:oMathPara>
                </a14:m>
                <a:endParaRPr lang="zh-CN" altLang="en-US" sz="2400" dirty="0"/>
              </a:p>
            </p:txBody>
          </p:sp>
        </mc:Choice>
        <mc:Fallback xmlns="">
          <p:sp>
            <p:nvSpPr>
              <p:cNvPr id="6" name="矩形 5">
                <a:extLst>
                  <a:ext uri="{FF2B5EF4-FFF2-40B4-BE49-F238E27FC236}">
                    <a16:creationId xmlns:a16="http://schemas.microsoft.com/office/drawing/2014/main" id="{7562F9C9-5673-4A34-9D16-4075E86606A3}"/>
                  </a:ext>
                </a:extLst>
              </p:cNvPr>
              <p:cNvSpPr>
                <a:spLocks noRot="1" noChangeAspect="1" noMove="1" noResize="1" noEditPoints="1" noAdjustHandles="1" noChangeArrowheads="1" noChangeShapeType="1" noTextEdit="1"/>
              </p:cNvSpPr>
              <p:nvPr/>
            </p:nvSpPr>
            <p:spPr>
              <a:xfrm>
                <a:off x="2032611" y="2754498"/>
                <a:ext cx="3679149" cy="781368"/>
              </a:xfrm>
              <a:prstGeom prst="rect">
                <a:avLst/>
              </a:prstGeom>
              <a:blipFill>
                <a:blip r:embed="rId3"/>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6808B477-7BDA-4A8C-B644-F8C9B226D358}"/>
              </a:ext>
            </a:extLst>
          </p:cNvPr>
          <p:cNvSpPr/>
          <p:nvPr/>
        </p:nvSpPr>
        <p:spPr>
          <a:xfrm>
            <a:off x="1209856" y="4156778"/>
            <a:ext cx="9670179" cy="1457579"/>
          </a:xfrm>
          <a:prstGeom prst="rect">
            <a:avLst/>
          </a:prstGeom>
        </p:spPr>
        <p:txBody>
          <a:bodyPr wrap="square">
            <a:spAutoFit/>
          </a:bodyPr>
          <a:lstStyle/>
          <a:p>
            <a:pPr indent="720000">
              <a:lnSpc>
                <a:spcPct val="200000"/>
              </a:lnSpc>
            </a:pPr>
            <a:r>
              <a:rPr lang="en-US" altLang="zh-CN" sz="2400" dirty="0" err="1">
                <a:cs typeface="Times New Roman" panose="02020603050405020304" pitchFamily="18" charset="0"/>
              </a:rPr>
              <a:t>N_r</a:t>
            </a:r>
            <a:r>
              <a:rPr lang="zh-CN" altLang="en-US" sz="2400" dirty="0">
                <a:cs typeface="Times New Roman" panose="02020603050405020304" pitchFamily="18" charset="0"/>
              </a:rPr>
              <a:t>表示氨基酸</a:t>
            </a:r>
            <a:r>
              <a:rPr lang="en-US" altLang="zh-CN" sz="2400" dirty="0">
                <a:cs typeface="Times New Roman" panose="02020603050405020304" pitchFamily="18" charset="0"/>
              </a:rPr>
              <a:t>r</a:t>
            </a:r>
            <a:r>
              <a:rPr lang="zh-CN" altLang="en-US" sz="2400" dirty="0">
                <a:cs typeface="Times New Roman" panose="02020603050405020304" pitchFamily="18" charset="0"/>
              </a:rPr>
              <a:t>的数量，</a:t>
            </a:r>
            <a:r>
              <a:rPr lang="en-US" altLang="zh-CN" sz="2400" dirty="0">
                <a:cs typeface="Times New Roman" panose="02020603050405020304" pitchFamily="18" charset="0"/>
              </a:rPr>
              <a:t>N</a:t>
            </a:r>
            <a:r>
              <a:rPr lang="zh-CN" altLang="en-US" sz="2400" dirty="0">
                <a:cs typeface="Times New Roman" panose="02020603050405020304" pitchFamily="18" charset="0"/>
              </a:rPr>
              <a:t>表示片段的长度</a:t>
            </a:r>
            <a:r>
              <a:rPr lang="en-US" altLang="zh-CN" sz="2400" dirty="0">
                <a:cs typeface="Times New Roman" panose="02020603050405020304" pitchFamily="18" charset="0"/>
              </a:rPr>
              <a:t>(</a:t>
            </a:r>
            <a:r>
              <a:rPr lang="zh-CN" altLang="en-US" sz="2400" dirty="0">
                <a:cs typeface="Times New Roman" panose="02020603050405020304" pitchFamily="18" charset="0"/>
              </a:rPr>
              <a:t>这里</a:t>
            </a:r>
            <a:r>
              <a:rPr lang="en-US" altLang="zh-CN" sz="2400" dirty="0">
                <a:cs typeface="Times New Roman" panose="02020603050405020304" pitchFamily="18" charset="0"/>
              </a:rPr>
              <a:t>N=25)</a:t>
            </a:r>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indent="720000">
              <a:lnSpc>
                <a:spcPct val="200000"/>
              </a:lnSpc>
            </a:pPr>
            <a:r>
              <a:rPr lang="zh-CN" altLang="en-US" sz="2400" dirty="0">
                <a:cs typeface="Times New Roman" panose="02020603050405020304" pitchFamily="18" charset="0"/>
              </a:rPr>
              <a:t>每个片段上获得一个</a:t>
            </a:r>
            <a:r>
              <a:rPr lang="en-US" altLang="zh-CN" sz="2400" dirty="0">
                <a:cs typeface="Times New Roman" panose="02020603050405020304" pitchFamily="18" charset="0"/>
              </a:rPr>
              <a:t>21</a:t>
            </a:r>
            <a:r>
              <a:rPr lang="zh-CN" altLang="en-US" sz="2400" dirty="0">
                <a:cs typeface="Times New Roman" panose="02020603050405020304" pitchFamily="18" charset="0"/>
              </a:rPr>
              <a:t>维的向量。</a:t>
            </a:r>
            <a:endParaRPr lang="zh-CN" altLang="en-US" sz="2400" dirty="0"/>
          </a:p>
        </p:txBody>
      </p:sp>
      <p:sp>
        <p:nvSpPr>
          <p:cNvPr id="23" name="矩形 22">
            <a:extLst>
              <a:ext uri="{FF2B5EF4-FFF2-40B4-BE49-F238E27FC236}">
                <a16:creationId xmlns:a16="http://schemas.microsoft.com/office/drawing/2014/main" id="{CB6D163F-9C0F-48DD-8BC7-50E1E7620040}"/>
              </a:ext>
            </a:extLst>
          </p:cNvPr>
          <p:cNvSpPr/>
          <p:nvPr/>
        </p:nvSpPr>
        <p:spPr>
          <a:xfrm>
            <a:off x="1478935" y="1650912"/>
            <a:ext cx="4786499" cy="718915"/>
          </a:xfrm>
          <a:prstGeom prst="rect">
            <a:avLst/>
          </a:prstGeom>
        </p:spPr>
        <p:txBody>
          <a:bodyPr wrap="square">
            <a:spAutoFit/>
          </a:bodyPr>
          <a:lstStyle/>
          <a:p>
            <a:pPr marL="342900" indent="-342900">
              <a:lnSpc>
                <a:spcPct val="200000"/>
              </a:lnSpc>
              <a:buFont typeface="Arial" panose="020B0604020202020204" pitchFamily="34" charset="0"/>
              <a:buChar char="•"/>
            </a:pPr>
            <a:r>
              <a:rPr lang="en-US" altLang="zh-CN" sz="2400" dirty="0">
                <a:cs typeface="Times New Roman" panose="02020603050405020304" pitchFamily="18" charset="0"/>
              </a:rPr>
              <a:t>21</a:t>
            </a:r>
            <a:r>
              <a:rPr lang="zh-CN" altLang="en-US" sz="2400" dirty="0">
                <a:cs typeface="Times New Roman" panose="02020603050405020304" pitchFamily="18" charset="0"/>
              </a:rPr>
              <a:t>种氨基酸的相对频率：</a:t>
            </a:r>
            <a:endParaRPr lang="zh-CN" altLang="en-US" sz="2400" dirty="0"/>
          </a:p>
        </p:txBody>
      </p:sp>
    </p:spTree>
    <p:extLst>
      <p:ext uri="{BB962C8B-B14F-4D97-AF65-F5344CB8AC3E}">
        <p14:creationId xmlns:p14="http://schemas.microsoft.com/office/powerpoint/2010/main" val="1897049223"/>
      </p:ext>
    </p:extLst>
  </p:cSld>
  <p:clrMapOvr>
    <a:masterClrMapping/>
  </p:clrMapOvr>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4894</Words>
  <Application>Microsoft Office PowerPoint</Application>
  <PresentationFormat>宽屏</PresentationFormat>
  <Paragraphs>626</Paragraphs>
  <Slides>65</Slides>
  <Notes>16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75" baseType="lpstr">
      <vt:lpstr>NewCenturySchlbk-Roman</vt:lpstr>
      <vt:lpstr>等线</vt:lpstr>
      <vt:lpstr>微软雅黑</vt:lpstr>
      <vt:lpstr>Arial</vt:lpstr>
      <vt:lpstr>Calibri</vt:lpstr>
      <vt:lpstr>Cambria Math</vt:lpstr>
      <vt:lpstr>Verdana</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鹤杰</dc:creator>
  <cp:lastModifiedBy>王 鹤杰</cp:lastModifiedBy>
  <cp:revision>151</cp:revision>
  <dcterms:created xsi:type="dcterms:W3CDTF">2019-07-16T09:12:02Z</dcterms:created>
  <dcterms:modified xsi:type="dcterms:W3CDTF">2019-07-18T06:11:46Z</dcterms:modified>
</cp:coreProperties>
</file>